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9" r:id="rId2"/>
    <p:sldId id="315" r:id="rId3"/>
    <p:sldId id="278" r:id="rId4"/>
    <p:sldId id="316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1" r:id="rId15"/>
    <p:sldId id="289" r:id="rId16"/>
    <p:sldId id="295" r:id="rId17"/>
    <p:sldId id="293" r:id="rId18"/>
    <p:sldId id="297" r:id="rId19"/>
    <p:sldId id="298" r:id="rId20"/>
    <p:sldId id="300" r:id="rId21"/>
    <p:sldId id="301" r:id="rId22"/>
    <p:sldId id="302" r:id="rId23"/>
    <p:sldId id="304" r:id="rId24"/>
    <p:sldId id="303" r:id="rId25"/>
    <p:sldId id="299" r:id="rId26"/>
    <p:sldId id="305" r:id="rId27"/>
    <p:sldId id="306" r:id="rId28"/>
    <p:sldId id="311" r:id="rId29"/>
    <p:sldId id="310" r:id="rId30"/>
    <p:sldId id="292" r:id="rId31"/>
    <p:sldId id="307" r:id="rId32"/>
    <p:sldId id="308" r:id="rId33"/>
    <p:sldId id="312" r:id="rId34"/>
    <p:sldId id="313" r:id="rId35"/>
    <p:sldId id="314" r:id="rId36"/>
    <p:sldId id="309" r:id="rId3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9" autoAdjust="0"/>
    <p:restoredTop sz="96754" autoAdjust="0"/>
  </p:normalViewPr>
  <p:slideViewPr>
    <p:cSldViewPr snapToGrid="0">
      <p:cViewPr varScale="1">
        <p:scale>
          <a:sx n="116" d="100"/>
          <a:sy n="116" d="100"/>
        </p:scale>
        <p:origin x="540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ner_detection#The_Harris_.26_Stephens_.2F_Plessey_.2F_Shi.E2.80.93Tomasi_corner_detection_algorithm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17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導出についてはノートを参照</a:t>
            </a:r>
            <a:r>
              <a:rPr kumimoji="1" lang="en-US" altLang="ja-JP" dirty="0" smtClean="0"/>
              <a:t>(2017</a:t>
            </a:r>
            <a:r>
              <a:rPr kumimoji="1" lang="ja-JP" altLang="en-US" dirty="0" smtClean="0"/>
              <a:t>春ごろ</a:t>
            </a:r>
            <a:r>
              <a:rPr kumimoji="1" lang="en-US" altLang="ja-JP" dirty="0" smtClean="0"/>
              <a:t>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三次のカーネル関数</a:t>
            </a:r>
            <a:r>
              <a:rPr kumimoji="1" lang="en-US" altLang="ja-JP" dirty="0" smtClean="0"/>
              <a:t>h(x)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A1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+B1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+C1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+D1    0&lt;|x|&lt;1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A2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+B2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+C2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+D2    1&lt;|x|&lt;2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0</a:t>
            </a:r>
          </a:p>
          <a:p>
            <a:r>
              <a:rPr kumimoji="1" lang="ja-JP" altLang="en-US" dirty="0" smtClean="0"/>
              <a:t>を仮定し，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h(0) = 1, h(-1) = h(1) = h(2) = 0</a:t>
            </a:r>
          </a:p>
          <a:p>
            <a:r>
              <a:rPr kumimoji="1" lang="ja-JP" altLang="en-US" dirty="0" smtClean="0"/>
              <a:t>と境界における勾配の連続性を仮定すると得られる．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084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この図は、先の図と補間順序が異なる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y=0,</a:t>
            </a:r>
            <a:r>
              <a:rPr kumimoji="1" lang="en-US" altLang="ja-JP" baseline="0" dirty="0" smtClean="0"/>
              <a:t> y=1, y=2, y=3</a:t>
            </a:r>
            <a:r>
              <a:rPr kumimoji="1" lang="ja-JP" altLang="en-US" baseline="0" dirty="0" smtClean="0"/>
              <a:t>で補完して緑の曲線上の黄色の点を取得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H(x) F H(y) </a:t>
            </a:r>
            <a:r>
              <a:rPr kumimoji="1" lang="ja-JP" altLang="en-US" baseline="0" dirty="0" smtClean="0"/>
              <a:t>という計算を， </a:t>
            </a:r>
            <a:r>
              <a:rPr kumimoji="1" lang="en-US" altLang="ja-JP" baseline="0" dirty="0" smtClean="0"/>
              <a:t>(H(x)F) H(y)</a:t>
            </a:r>
            <a:r>
              <a:rPr kumimoji="1" lang="ja-JP" altLang="en-US" baseline="0" dirty="0" smtClean="0"/>
              <a:t>の順序で行っている</a:t>
            </a: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19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角の抽出：</a:t>
            </a:r>
            <a:r>
              <a:rPr lang="en-US" altLang="ja-JP" dirty="0" smtClean="0">
                <a:hlinkClick r:id="rId3"/>
              </a:rPr>
              <a:t>Harris corner response function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local</a:t>
            </a:r>
            <a:r>
              <a:rPr lang="en-US" altLang="ja-JP" baseline="0" dirty="0" smtClean="0"/>
              <a:t> maxima</a:t>
            </a:r>
            <a:r>
              <a:rPr lang="ja-JP" altLang="en-US" baseline="0" dirty="0" smtClean="0"/>
              <a:t>を利用する</a:t>
            </a:r>
            <a:endParaRPr lang="en-US" altLang="ja-JP" baseline="0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特徴点検出アルゴリズムのまとめ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http://berobemin2.hatenablog.com/entry/2015/10/08/193323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AKAZE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61</a:t>
            </a:r>
            <a:r>
              <a:rPr kumimoji="1" lang="ja-JP" altLang="en-US" dirty="0" smtClean="0"/>
              <a:t>次元特徴</a:t>
            </a:r>
            <a:endParaRPr kumimoji="1" lang="en-US" altLang="ja-JP" dirty="0" smtClean="0"/>
          </a:p>
          <a:p>
            <a:r>
              <a:rPr kumimoji="1" lang="en-US" altLang="ja-JP" dirty="0" smtClean="0"/>
              <a:t>SURF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3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300" dirty="0"/>
              <a:t>cv2.BFMatcher( cv2.NORM_L2 )</a:t>
            </a:r>
            <a:r>
              <a:rPr lang="ja-JP" altLang="en-US" sz="1300" dirty="0"/>
              <a:t>を利用</a:t>
            </a:r>
            <a:endParaRPr lang="en-US" altLang="ja-JP" sz="1300" dirty="0"/>
          </a:p>
          <a:p>
            <a:r>
              <a:rPr lang="en-US" altLang="ja-JP" sz="1300" dirty="0"/>
              <a:t>Cross matching</a:t>
            </a:r>
            <a:r>
              <a:rPr lang="ja-JP" altLang="en-US" sz="1300" dirty="0"/>
              <a:t>を考慮することも可能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49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未知数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個ならば、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次元なので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個の組で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それ以上選ぶとオーバーコンストレイントになる（不能）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それ以下だとアンダーコンストレイント（不定）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29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前半は線形代数演習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40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54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26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50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3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491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47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86207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12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8.png"/><Relationship Id="rId5" Type="http://schemas.openxmlformats.org/officeDocument/2006/relationships/image" Target="../media/image210.png"/><Relationship Id="rId10" Type="http://schemas.openxmlformats.org/officeDocument/2006/relationships/image" Target="../media/image17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03849" y="3401089"/>
            <a:ext cx="2137124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(4,4)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(7, 7)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5)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4,2)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4)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(4,2)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3)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2)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1)</a:t>
            </a:r>
          </a:p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※(7,7)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81228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26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516985" y="3115338"/>
            <a:ext cx="1923988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(5,3</a:t>
            </a:r>
            <a:r>
              <a:rPr lang="en-US" altLang="ja-JP" sz="2400" dirty="0">
                <a:solidFill>
                  <a:srgbClr val="C00000"/>
                </a:solidFill>
                <a:sym typeface="Wingdings" panose="05000000000000000000" pitchFamily="2" charset="2"/>
              </a:rPr>
              <a:t>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(8, </a:t>
            </a:r>
            <a:r>
              <a:rPr lang="en-US" altLang="ja-JP" sz="2400" dirty="0">
                <a:solidFill>
                  <a:srgbClr val="C00000"/>
                </a:solidFill>
              </a:rPr>
              <a:t>6</a:t>
            </a:r>
            <a:r>
              <a:rPr lang="en-US" altLang="ja-JP" sz="2400" dirty="0" smtClean="0">
                <a:solidFill>
                  <a:srgbClr val="C00000"/>
                </a:solidFill>
              </a:rPr>
              <a:t>)</a:t>
            </a:r>
            <a:endParaRPr lang="en-US" altLang="ja-JP" sz="24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(3,3)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(5,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(2,3)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(4,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2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3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(2,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(1, </a:t>
            </a:r>
            <a:r>
              <a:rPr lang="en-US" altLang="ja-JP" sz="2400" dirty="0"/>
              <a:t>6)</a:t>
            </a:r>
          </a:p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※(8,6)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302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86611" y="3980614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その他の画素も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逆変換により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元画像の位置を検索し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コピーする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380651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809710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238769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667828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096887" y="4003806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525946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380651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8238769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096887" y="4426384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525946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809710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667828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380651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238769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96887" y="484896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25946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809710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667828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809710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667828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096887" y="5271540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525946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8238769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380651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809710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667828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9096887" y="5694118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525946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8238769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380651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361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877155" y="4067878"/>
            <a:ext cx="1502475" cy="1502475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4743450"/>
            <a:ext cx="1262283" cy="1275604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4743450"/>
            <a:ext cx="1262283" cy="1275604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3543300"/>
            <a:ext cx="1262283" cy="1275604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3543300"/>
            <a:ext cx="1262283" cy="12756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2088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任意の変換について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誤</a:t>
            </a:r>
            <a:r>
              <a:rPr lang="ja-JP" altLang="en-US" sz="2400" dirty="0"/>
              <a:t>）</a:t>
            </a:r>
            <a:r>
              <a:rPr lang="ja-JP" altLang="en-US" sz="2400" dirty="0" smtClean="0"/>
              <a:t>変換元画像の各画素の行き先を計算する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正）変換先の各画素に逆変換を掛け，元画像を参照する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600" dirty="0" smtClean="0"/>
              <a:t>※ X</a:t>
            </a:r>
            <a:r>
              <a:rPr lang="ja-JP" altLang="en-US" sz="1600" dirty="0" smtClean="0"/>
              <a:t>軸方向に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倍のような変換をすると逆変換が存在しないので注意</a:t>
            </a:r>
            <a:endParaRPr kumimoji="1" lang="en-US" altLang="ja-JP" sz="1600" dirty="0" smtClean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2072513" y="595202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263645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/>
              <p:cNvSpPr/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6" name="正方形/長方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正方形/長方形 116"/>
              <p:cNvSpPr/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7" name="正方形/長方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図 11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62" y="4425114"/>
            <a:ext cx="1502475" cy="1502475"/>
          </a:xfrm>
          <a:prstGeom prst="rect">
            <a:avLst/>
          </a:prstGeom>
        </p:spPr>
      </p:pic>
      <p:sp>
        <p:nvSpPr>
          <p:cNvPr id="122" name="正方形/長方形 121"/>
          <p:cNvSpPr/>
          <p:nvPr/>
        </p:nvSpPr>
        <p:spPr>
          <a:xfrm>
            <a:off x="2876954" y="603126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7424348" y="595202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 flipV="1">
            <a:off x="762478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正方形/長方形 124"/>
              <p:cNvSpPr/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5" name="正方形/長方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正方形/長方形 125"/>
              <p:cNvSpPr/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6" name="正方形/長方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/>
          <p:cNvSpPr/>
          <p:nvPr/>
        </p:nvSpPr>
        <p:spPr>
          <a:xfrm>
            <a:off x="7630283" y="599513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4" name="右矢印 3"/>
          <p:cNvSpPr/>
          <p:nvPr/>
        </p:nvSpPr>
        <p:spPr>
          <a:xfrm>
            <a:off x="5248275" y="549592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3674869" y="3768209"/>
            <a:ext cx="5654986" cy="1451490"/>
            <a:chOff x="3674869" y="3768209"/>
            <a:chExt cx="5654986" cy="1451490"/>
          </a:xfrm>
        </p:grpSpPr>
        <p:sp>
          <p:nvSpPr>
            <p:cNvPr id="136" name="正方形/長方形 135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正方形/長方形 136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正方形/長方形 138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正方形/長方形 139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フリーフォーム 21"/>
          <p:cNvSpPr/>
          <p:nvPr/>
        </p:nvSpPr>
        <p:spPr>
          <a:xfrm>
            <a:off x="3724275" y="413872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4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画像の補間</a:t>
            </a:r>
            <a:endParaRPr kumimoji="1" lang="ja-JP" altLang="en-US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9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5169408"/>
            <a:ext cx="11473211" cy="1389500"/>
          </a:xfrm>
        </p:spPr>
        <p:txBody>
          <a:bodyPr/>
          <a:lstStyle/>
          <a:p>
            <a:r>
              <a:rPr kumimoji="1" lang="ja-JP" altLang="en-US" dirty="0" smtClean="0"/>
              <a:t>画像変換時には、逆変換を計算し元画像の画素を参照する</a:t>
            </a:r>
            <a:endParaRPr kumimoji="1" lang="en-US" altLang="ja-JP" dirty="0" smtClean="0"/>
          </a:p>
          <a:p>
            <a:r>
              <a:rPr lang="ja-JP" altLang="en-US" dirty="0" smtClean="0"/>
              <a:t>参照</a:t>
            </a:r>
            <a:r>
              <a:rPr lang="ja-JP" altLang="en-US" dirty="0"/>
              <a:t>先</a:t>
            </a:r>
            <a:r>
              <a:rPr lang="ja-JP" altLang="en-US" dirty="0" smtClean="0"/>
              <a:t>を拡大してみると</a:t>
            </a:r>
            <a:r>
              <a:rPr lang="ja-JP" altLang="en-US" dirty="0" err="1" smtClean="0"/>
              <a:t>。。。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925923" y="2056198"/>
            <a:ext cx="1502475" cy="15024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2731770"/>
            <a:ext cx="1262283" cy="1275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2731770"/>
            <a:ext cx="1262283" cy="12756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1531620"/>
            <a:ext cx="1262283" cy="12756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1531620"/>
            <a:ext cx="1262283" cy="1275604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2121281" y="394034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68522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30" y="2413434"/>
            <a:ext cx="1502475" cy="150247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925722" y="401958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7473116" y="394034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767355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7679051" y="398345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20" name="右矢印 19"/>
          <p:cNvSpPr/>
          <p:nvPr/>
        </p:nvSpPr>
        <p:spPr>
          <a:xfrm>
            <a:off x="5297043" y="348424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3723637" y="1756529"/>
            <a:ext cx="5654986" cy="1451490"/>
            <a:chOff x="3674869" y="3768209"/>
            <a:chExt cx="5654986" cy="1451490"/>
          </a:xfrm>
        </p:grpSpPr>
        <p:sp>
          <p:nvSpPr>
            <p:cNvPr id="23" name="正方形/長方形 22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正方形/長方形 24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フリーフォーム 26"/>
          <p:cNvSpPr/>
          <p:nvPr/>
        </p:nvSpPr>
        <p:spPr>
          <a:xfrm>
            <a:off x="3773043" y="212704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83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-1" r="29843" b="28669"/>
          <a:stretch/>
        </p:blipFill>
        <p:spPr>
          <a:xfrm>
            <a:off x="1367287" y="1716501"/>
            <a:ext cx="3036924" cy="30877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2442" y="283483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1654584" y="3242554"/>
            <a:ext cx="2522320" cy="74687"/>
            <a:chOff x="5728727" y="3160638"/>
            <a:chExt cx="2522320" cy="74687"/>
          </a:xfrm>
        </p:grpSpPr>
        <p:sp>
          <p:nvSpPr>
            <p:cNvPr id="13" name="円/楕円 1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1654584" y="3863489"/>
            <a:ext cx="2522320" cy="74687"/>
            <a:chOff x="5728727" y="3160638"/>
            <a:chExt cx="2522320" cy="74687"/>
          </a:xfrm>
        </p:grpSpPr>
        <p:sp>
          <p:nvSpPr>
            <p:cNvPr id="23" name="円/楕円 2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1654584" y="4484424"/>
            <a:ext cx="2522320" cy="74687"/>
            <a:chOff x="5728727" y="3160638"/>
            <a:chExt cx="2522320" cy="74687"/>
          </a:xfrm>
        </p:grpSpPr>
        <p:sp>
          <p:nvSpPr>
            <p:cNvPr id="29" name="円/楕円 28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1654584" y="2000686"/>
            <a:ext cx="2522320" cy="74687"/>
            <a:chOff x="5728727" y="3160638"/>
            <a:chExt cx="2522320" cy="74687"/>
          </a:xfrm>
        </p:grpSpPr>
        <p:sp>
          <p:nvSpPr>
            <p:cNvPr id="35" name="円/楕円 34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/>
          <p:cNvGrpSpPr/>
          <p:nvPr/>
        </p:nvGrpSpPr>
        <p:grpSpPr>
          <a:xfrm>
            <a:off x="1654584" y="2621620"/>
            <a:ext cx="2522320" cy="74687"/>
            <a:chOff x="5728727" y="3160638"/>
            <a:chExt cx="2522320" cy="74687"/>
          </a:xfrm>
        </p:grpSpPr>
        <p:sp>
          <p:nvSpPr>
            <p:cNvPr id="42" name="円/楕円 41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円/楕円 53"/>
          <p:cNvSpPr/>
          <p:nvPr/>
        </p:nvSpPr>
        <p:spPr>
          <a:xfrm>
            <a:off x="3033398" y="3057538"/>
            <a:ext cx="113414" cy="1134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3116983" y="1177053"/>
            <a:ext cx="1706750" cy="1898158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  <a:gd name="connsiteX0" fmla="*/ 3381375 w 3381375"/>
              <a:gd name="connsiteY0" fmla="*/ 0 h 1014413"/>
              <a:gd name="connsiteX1" fmla="*/ 0 w 3381375"/>
              <a:gd name="connsiteY1" fmla="*/ 1014413 h 1014413"/>
              <a:gd name="connsiteX0" fmla="*/ 2055850 w 2055850"/>
              <a:gd name="connsiteY0" fmla="*/ 0 h 596199"/>
              <a:gd name="connsiteX1" fmla="*/ 0 w 2055850"/>
              <a:gd name="connsiteY1" fmla="*/ 596199 h 596199"/>
              <a:gd name="connsiteX0" fmla="*/ 2055850 w 2055850"/>
              <a:gd name="connsiteY0" fmla="*/ 46061 h 642260"/>
              <a:gd name="connsiteX1" fmla="*/ 0 w 2055850"/>
              <a:gd name="connsiteY1" fmla="*/ 642260 h 642260"/>
              <a:gd name="connsiteX0" fmla="*/ 1474604 w 1474604"/>
              <a:gd name="connsiteY0" fmla="*/ 22018 h 1121491"/>
              <a:gd name="connsiteX1" fmla="*/ 0 w 1474604"/>
              <a:gd name="connsiteY1" fmla="*/ 1121491 h 1121491"/>
              <a:gd name="connsiteX0" fmla="*/ 1474604 w 1474604"/>
              <a:gd name="connsiteY0" fmla="*/ 25308 h 1124781"/>
              <a:gd name="connsiteX1" fmla="*/ 0 w 1474604"/>
              <a:gd name="connsiteY1" fmla="*/ 1124781 h 1124781"/>
              <a:gd name="connsiteX0" fmla="*/ 1269042 w 1269042"/>
              <a:gd name="connsiteY0" fmla="*/ 18350 h 1429712"/>
              <a:gd name="connsiteX1" fmla="*/ 0 w 1269042"/>
              <a:gd name="connsiteY1" fmla="*/ 1429712 h 1429712"/>
              <a:gd name="connsiteX0" fmla="*/ 1269042 w 1269042"/>
              <a:gd name="connsiteY0" fmla="*/ 0 h 1411362"/>
              <a:gd name="connsiteX1" fmla="*/ 0 w 1269042"/>
              <a:gd name="connsiteY1" fmla="*/ 1411362 h 1411362"/>
              <a:gd name="connsiteX0" fmla="*/ 1269042 w 1269042"/>
              <a:gd name="connsiteY0" fmla="*/ 0 h 1411362"/>
              <a:gd name="connsiteX1" fmla="*/ 0 w 1269042"/>
              <a:gd name="connsiteY1" fmla="*/ 1411362 h 141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9042" h="1411362">
                <a:moveTo>
                  <a:pt x="1269042" y="0"/>
                </a:moveTo>
                <a:cubicBezTo>
                  <a:pt x="577151" y="182581"/>
                  <a:pt x="231868" y="697734"/>
                  <a:pt x="0" y="1411362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40624" y="1995322"/>
            <a:ext cx="5850020" cy="37363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 smtClean="0"/>
              <a:t>赤点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サンプリングしたい場所</a:t>
            </a:r>
            <a:endParaRPr kumimoji="1" lang="en-US" altLang="ja-JP" dirty="0" smtClean="0"/>
          </a:p>
          <a:p>
            <a:pPr>
              <a:lnSpc>
                <a:spcPct val="100000"/>
              </a:lnSpc>
            </a:pPr>
            <a:r>
              <a:rPr lang="ja-JP" altLang="en-US" dirty="0" smtClean="0"/>
              <a:t>青点</a:t>
            </a:r>
            <a:r>
              <a:rPr lang="en-US" altLang="ja-JP" dirty="0" smtClean="0"/>
              <a:t>: </a:t>
            </a:r>
            <a:r>
              <a:rPr lang="ja-JP" altLang="en-US" dirty="0" smtClean="0"/>
              <a:t>画素値が存在する場所</a:t>
            </a:r>
            <a:endParaRPr lang="en-US" altLang="ja-JP" dirty="0" smtClean="0"/>
          </a:p>
          <a:p>
            <a:pPr>
              <a:lnSpc>
                <a:spcPct val="100000"/>
              </a:lnSpc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>
                <a:sym typeface="Wingdings" panose="05000000000000000000" pitchFamily="2" charset="2"/>
              </a:rPr>
              <a:t>赤点</a:t>
            </a:r>
            <a:r>
              <a:rPr lang="ja-JP" altLang="en-US" dirty="0">
                <a:sym typeface="Wingdings" panose="05000000000000000000" pitchFamily="2" charset="2"/>
              </a:rPr>
              <a:t>の場所の画素値は？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一番近い画素値を使う</a:t>
            </a:r>
            <a:r>
              <a:rPr lang="en-US" altLang="ja-JP" dirty="0">
                <a:sym typeface="Wingdings" panose="05000000000000000000" pitchFamily="2" charset="2"/>
              </a:rPr>
              <a:t>?</a:t>
            </a:r>
            <a:r>
              <a:rPr lang="ja-JP" altLang="en-US" dirty="0">
                <a:sym typeface="Wingdings" panose="05000000000000000000" pitchFamily="2" charset="2"/>
              </a:rPr>
              <a:t>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近傍画素を混ぜる？？　</a:t>
            </a:r>
            <a:endParaRPr lang="ja-JP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補間する</a:t>
            </a:r>
            <a:endParaRPr kumimoji="1" lang="ja-JP" altLang="en-US" dirty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5135398" y="4484424"/>
            <a:ext cx="5850020" cy="158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25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補間法（</a:t>
            </a:r>
            <a:r>
              <a:rPr lang="en-US" altLang="ja-JP" sz="3600" dirty="0" smtClean="0"/>
              <a:t>1D</a:t>
            </a:r>
            <a:r>
              <a:rPr lang="ja-JP" altLang="en-US" sz="3600" dirty="0" smtClean="0"/>
              <a:t>）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23" name="円/楕円 22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0614" y="4435644"/>
                <a:ext cx="8101321" cy="2285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が整数の位置のみに値が存在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105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した関数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修正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連続関数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4" y="4435644"/>
                <a:ext cx="8101321" cy="2285241"/>
              </a:xfrm>
              <a:prstGeom prst="rect">
                <a:avLst/>
              </a:prstGeom>
              <a:blipFill rotWithShape="0">
                <a:blip r:embed="rId2"/>
                <a:stretch>
                  <a:fillRect l="-1505" t="-2400"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272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Nearest Neighbor 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278429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6853828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493309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132786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8772267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408914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/>
          <p:cNvGrpSpPr/>
          <p:nvPr/>
        </p:nvGrpSpPr>
        <p:grpSpPr>
          <a:xfrm>
            <a:off x="6278429" y="1899709"/>
            <a:ext cx="3501234" cy="833967"/>
            <a:chOff x="6278429" y="1899709"/>
            <a:chExt cx="3501234" cy="833967"/>
          </a:xfrm>
        </p:grpSpPr>
        <p:cxnSp>
          <p:nvCxnSpPr>
            <p:cNvPr id="5" name="直線コネクタ 4"/>
            <p:cNvCxnSpPr/>
            <p:nvPr/>
          </p:nvCxnSpPr>
          <p:spPr>
            <a:xfrm flipH="1">
              <a:off x="6278429" y="2733675"/>
              <a:ext cx="96374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241746" y="2466975"/>
              <a:ext cx="65193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884880" y="1899709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 flipV="1">
              <a:off x="7241745" y="2466975"/>
              <a:ext cx="0" cy="26670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7893682" y="1899709"/>
              <a:ext cx="0" cy="56726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 flipH="1">
              <a:off x="8497026" y="2099734"/>
              <a:ext cx="66645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8501063" y="1899710"/>
              <a:ext cx="0" cy="20002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163480" y="2717796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 flipV="1">
              <a:off x="9163480" y="2099735"/>
              <a:ext cx="0" cy="61806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最近傍画素の値を使う</a:t>
                </a:r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8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+0.5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はガウス記号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t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を超えない最大の整数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blipFill rotWithShape="0">
                <a:blip r:embed="rId2"/>
                <a:stretch>
                  <a:fillRect l="-1908" t="-2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円/楕円 54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2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578802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7154201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790896" y="240065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435999" y="183002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9072640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706030" y="2650346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前後２画素</a:t>
                </a:r>
                <a:r>
                  <a:rPr kumimoji="1"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を線形に補間する</a:t>
                </a: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𝑎</m:t>
                            </m:r>
                          </m:sub>
                        </m:sSub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𝑎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𝑏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+1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kumimoji="1"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blipFill rotWithShape="0">
                <a:blip r:embed="rId2"/>
                <a:stretch>
                  <a:fillRect l="-1528" t="-1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/>
          <p:cNvCxnSpPr/>
          <p:nvPr/>
        </p:nvCxnSpPr>
        <p:spPr>
          <a:xfrm flipH="1">
            <a:off x="7212270" y="2464908"/>
            <a:ext cx="647927" cy="2694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H="1">
            <a:off x="7847894" y="1886752"/>
            <a:ext cx="666568" cy="58494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 flipV="1">
            <a:off x="8495821" y="1897508"/>
            <a:ext cx="638062" cy="2045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9125172" y="2099861"/>
            <a:ext cx="644336" cy="6179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4859607" y="6097142"/>
            <a:ext cx="20110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5174763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6365610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矢印コネクタ 73"/>
          <p:cNvCxnSpPr/>
          <p:nvPr/>
        </p:nvCxnSpPr>
        <p:spPr>
          <a:xfrm flipV="1">
            <a:off x="5940886" y="4902001"/>
            <a:ext cx="0" cy="134538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正方形/長方形 77"/>
              <p:cNvSpPr/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8" name="正方形/長方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円/楕円 80"/>
          <p:cNvSpPr/>
          <p:nvPr/>
        </p:nvSpPr>
        <p:spPr>
          <a:xfrm>
            <a:off x="5107807" y="5217784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6302948" y="458791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/>
          <p:nvPr/>
        </p:nvCxnSpPr>
        <p:spPr>
          <a:xfrm flipH="1" flipV="1">
            <a:off x="5170468" y="5922631"/>
            <a:ext cx="770418" cy="7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𝑡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円/楕円 85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正方形/長方形 92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3" name="正方形/長方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正方形/長方形 93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4" name="正方形/長方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正方形/長方形 94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5" name="正方形/長方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21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943276"/>
            <a:ext cx="10369554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/>
              <a:t>4/13   </a:t>
            </a:r>
            <a:r>
              <a:rPr lang="ja-JP" altLang="en-US" sz="1800" strike="sngStrike" dirty="0" smtClean="0"/>
              <a:t>デジタル画像とは </a:t>
            </a:r>
            <a:r>
              <a:rPr lang="en-US" altLang="ja-JP" sz="1800" strike="sngStrike" dirty="0" smtClean="0"/>
              <a:t>	: </a:t>
            </a:r>
            <a:r>
              <a:rPr lang="ja-JP" altLang="en-US" sz="1800" strike="sngStrike" dirty="0" smtClean="0"/>
              <a:t>イントロダクション</a:t>
            </a:r>
            <a:r>
              <a:rPr lang="en-US" altLang="ja-JP" sz="1800" strike="sngStrike" dirty="0" smtClean="0"/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4/20   </a:t>
            </a:r>
            <a:r>
              <a:rPr lang="ja-JP" altLang="en-US" sz="1800" strike="sngStrike" dirty="0" smtClean="0"/>
              <a:t>フィルタ処理</a:t>
            </a:r>
            <a:r>
              <a:rPr lang="en-US" altLang="ja-JP" sz="1800" strike="sngStrike" dirty="0" smtClean="0"/>
              <a:t>1 	: </a:t>
            </a:r>
            <a:r>
              <a:rPr lang="ja-JP" altLang="en-US" sz="1800" strike="sngStrike" dirty="0" smtClean="0"/>
              <a:t>画素ごとの濃淡変換、</a:t>
            </a:r>
            <a:r>
              <a:rPr lang="ja-JP" altLang="en-US" sz="1800" strike="sngStrike" dirty="0"/>
              <a:t>線形フィルタ，非線形</a:t>
            </a:r>
            <a:r>
              <a:rPr lang="ja-JP" altLang="en-US" sz="1800" strike="sngStrike" dirty="0" smtClean="0"/>
              <a:t>フィルタ</a:t>
            </a:r>
            <a:r>
              <a:rPr lang="en-US" altLang="ja-JP" sz="1800" strike="sngStrike" dirty="0" smtClean="0"/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4/27   </a:t>
            </a:r>
            <a:r>
              <a:rPr lang="ja-JP" altLang="en-US" sz="1800" strike="sngStrike" dirty="0" smtClean="0"/>
              <a:t>フィルタ処理</a:t>
            </a:r>
            <a:r>
              <a:rPr lang="en-US" altLang="ja-JP" sz="1800" strike="sngStrike" dirty="0"/>
              <a:t>2</a:t>
            </a:r>
            <a:r>
              <a:rPr lang="en-US" altLang="ja-JP" sz="1800" strike="sngStrike" dirty="0" smtClean="0"/>
              <a:t>	: </a:t>
            </a:r>
            <a:r>
              <a:rPr lang="ja-JP" altLang="en-US" sz="1800" strike="sngStrike" dirty="0" smtClean="0"/>
              <a:t>フーリエ変換，ローパスフィルタ，ハイパスフィルタ</a:t>
            </a:r>
            <a:r>
              <a:rPr lang="en-US" altLang="ja-JP" sz="1800" strike="sngStrike" dirty="0" smtClean="0"/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5/11   </a:t>
            </a:r>
            <a:r>
              <a:rPr kumimoji="1" lang="ja-JP" altLang="en-US" sz="1800" strike="sngStrike" dirty="0" smtClean="0"/>
              <a:t>画像の幾何変換１</a:t>
            </a:r>
            <a:r>
              <a:rPr kumimoji="1" lang="en-US" altLang="ja-JP" sz="1800" strike="sngStrike" dirty="0" smtClean="0"/>
              <a:t> 	:</a:t>
            </a:r>
            <a:r>
              <a:rPr lang="ja-JP" altLang="en-US" sz="1800" strike="sngStrike" dirty="0" smtClean="0"/>
              <a:t> アファイン変換</a:t>
            </a:r>
            <a:r>
              <a:rPr lang="en-US" altLang="ja-JP" sz="1800" strike="sngStrike" dirty="0" smtClean="0"/>
              <a:t>	</a:t>
            </a:r>
            <a:r>
              <a:rPr lang="en-US" altLang="ja-JP" sz="1800" dirty="0" smtClean="0"/>
              <a:t>					</a:t>
            </a:r>
            <a:endParaRPr kumimoji="1"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/>
              <a:t>7/06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ImageJ</a:t>
            </a:r>
            <a:r>
              <a:rPr lang="ja-JP" altLang="en-US" sz="1800" dirty="0"/>
              <a:t>を使った画像処理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/>
              <a:t>7/13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Python</a:t>
            </a:r>
            <a:r>
              <a:rPr lang="ja-JP" altLang="en-US" sz="1800" dirty="0"/>
              <a:t>プログラミング</a:t>
            </a:r>
            <a:r>
              <a:rPr lang="en-US" altLang="ja-JP" sz="180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3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p:grpSp>
        <p:nvGrpSpPr>
          <p:cNvPr id="89" name="グループ化 88"/>
          <p:cNvGrpSpPr/>
          <p:nvPr/>
        </p:nvGrpSpPr>
        <p:grpSpPr>
          <a:xfrm>
            <a:off x="1275609" y="3254246"/>
            <a:ext cx="3698726" cy="3497710"/>
            <a:chOff x="515257" y="2099214"/>
            <a:chExt cx="2915257" cy="2756820"/>
          </a:xfrm>
        </p:grpSpPr>
        <p:cxnSp>
          <p:nvCxnSpPr>
            <p:cNvPr id="90" name="直線矢印コネクタ 89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97" name="直線矢印コネクタ 96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99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テキスト ボックス 9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01" name="円/楕円 100"/>
          <p:cNvSpPr/>
          <p:nvPr/>
        </p:nvSpPr>
        <p:spPr>
          <a:xfrm>
            <a:off x="2005645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2816985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3628320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4439661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2,3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]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を補間するとき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ja-JP" altLang="en-US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における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勾配も制約する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勾配制約を計算するため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を利用する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blipFill rotWithShape="0">
                <a:blip r:embed="rId2"/>
                <a:stretch>
                  <a:fillRect l="-1336" t="-2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6566937" y="3254246"/>
            <a:ext cx="3698726" cy="3497710"/>
            <a:chOff x="515257" y="2099214"/>
            <a:chExt cx="2915257" cy="2756820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7296973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8108313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8919648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730989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8" name="直線コネクタ 127"/>
          <p:cNvCxnSpPr/>
          <p:nvPr/>
        </p:nvCxnSpPr>
        <p:spPr>
          <a:xfrm flipV="1">
            <a:off x="2705100" y="4354195"/>
            <a:ext cx="374650" cy="2317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/>
          <p:nvPr/>
        </p:nvCxnSpPr>
        <p:spPr>
          <a:xfrm>
            <a:off x="3457575" y="4133851"/>
            <a:ext cx="460375" cy="507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47"/>
          <p:cNvSpPr/>
          <p:nvPr/>
        </p:nvSpPr>
        <p:spPr>
          <a:xfrm>
            <a:off x="8183880" y="41620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8001000" y="43465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8753475" y="41338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8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正方形/長方形 129"/>
              <p:cNvSpPr/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0" name="正方形/長方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176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8888615" y="134139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6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blipFill rotWithShape="0">
                <a:blip r:embed="rId2"/>
                <a:stretch>
                  <a:fillRect l="-984" t="-1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432837" y="3433550"/>
            <a:ext cx="3698726" cy="3029234"/>
            <a:chOff x="515257" y="2370666"/>
            <a:chExt cx="2915257" cy="2387577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151697" y="51194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963037" y="43630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774372" y="40564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585713" y="45093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038604" y="41366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855724" y="43211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2608199" y="41084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次の関数であるとする，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…(1)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　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境界において画素値を満たすため，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…(2)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境界における勾配を４点を用いて指定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…(3)</m:t>
                    </m:r>
                  </m:oMath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式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(1)(2)(3)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が求まる</a:t>
                </a: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  <a:blipFill rotWithShape="0">
                <a:blip r:embed="rId4"/>
                <a:stretch>
                  <a:fillRect l="-892" t="-876" b="-2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8938949" y="863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13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教科書で紹介されているのはこれ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=−1,0,1,2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の画素値を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ja-JP" altLang="en-US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とする</m:t>
                    </m:r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blipFill rotWithShape="0">
                <a:blip r:embed="rId2"/>
                <a:stretch>
                  <a:fillRect l="-984" t="-1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566187" y="3243049"/>
            <a:ext cx="3698726" cy="2921286"/>
            <a:chOff x="515257" y="2370665"/>
            <a:chExt cx="2915257" cy="2302495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5"/>
              <a:ext cx="1914185" cy="2038426"/>
              <a:chOff x="992869" y="3730171"/>
              <a:chExt cx="1432833" cy="864486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 flipV="1">
                <a:off x="1775758" y="3976389"/>
                <a:ext cx="0" cy="618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285047" y="49289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2096387" y="41725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907722" y="38659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719063" y="43188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171954" y="39461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を４つの画素値の重み付け和で表現する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ｓ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から画素までの距離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+1,   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=2−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重み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は以下の通り定義される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[1]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1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+1          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ja-JP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/>
          <p:cNvSpPr/>
          <p:nvPr/>
        </p:nvSpPr>
        <p:spPr>
          <a:xfrm>
            <a:off x="5803722" y="5609582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はユーザが決める変数，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a=-0.5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とするとよい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[1]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正方形/長方形 34"/>
          <p:cNvSpPr/>
          <p:nvPr/>
        </p:nvSpPr>
        <p:spPr>
          <a:xfrm>
            <a:off x="8938949" y="863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48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005325" y="2401315"/>
            <a:ext cx="4401314" cy="3300985"/>
            <a:chOff x="1066793" y="3314699"/>
            <a:chExt cx="3581408" cy="2686056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3" y="3314699"/>
              <a:ext cx="3581408" cy="2686056"/>
            </a:xfrm>
            <a:prstGeom prst="rect">
              <a:avLst/>
            </a:prstGeom>
          </p:spPr>
        </p:pic>
        <p:cxnSp>
          <p:nvCxnSpPr>
            <p:cNvPr id="36" name="直線矢印コネクタ 35"/>
            <p:cNvCxnSpPr/>
            <p:nvPr/>
          </p:nvCxnSpPr>
          <p:spPr>
            <a:xfrm>
              <a:off x="1505987" y="5364346"/>
              <a:ext cx="28024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altLang="ja-JP" b="0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0≤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/>
          <p:cNvCxnSpPr/>
          <p:nvPr/>
        </p:nvCxnSpPr>
        <p:spPr>
          <a:xfrm flipV="1">
            <a:off x="3256782" y="2578100"/>
            <a:ext cx="0" cy="278765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グループ化 45"/>
          <p:cNvGrpSpPr/>
          <p:nvPr/>
        </p:nvGrpSpPr>
        <p:grpSpPr>
          <a:xfrm>
            <a:off x="7068587" y="2061951"/>
            <a:ext cx="3698726" cy="2921285"/>
            <a:chOff x="515257" y="2370666"/>
            <a:chExt cx="2915257" cy="2302494"/>
          </a:xfrm>
        </p:grpSpPr>
        <p:cxnSp>
          <p:nvCxnSpPr>
            <p:cNvPr id="47" name="直線矢印コネクタ 46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49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55" name="直線矢印コネクタ 54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テキスト ボックス 50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60" name="円/楕円 59"/>
          <p:cNvSpPr/>
          <p:nvPr/>
        </p:nvSpPr>
        <p:spPr>
          <a:xfrm>
            <a:off x="7787447" y="3747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8598787" y="2991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9410122" y="2684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10221463" y="3137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7405370" y="2847339"/>
            <a:ext cx="3251200" cy="2113797"/>
            <a:chOff x="7418070" y="2987039"/>
            <a:chExt cx="3251200" cy="211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正方形/長方形 65"/>
                <p:cNvSpPr/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6" name="正方形/長方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2" t="10333" r="10308" b="11350"/>
            <a:stretch/>
          </p:blipFill>
          <p:spPr>
            <a:xfrm>
              <a:off x="7418070" y="3115310"/>
              <a:ext cx="3251200" cy="1739900"/>
            </a:xfrm>
            <a:prstGeom prst="rect">
              <a:avLst/>
            </a:prstGeom>
          </p:spPr>
        </p:pic>
        <p:cxnSp>
          <p:nvCxnSpPr>
            <p:cNvPr id="68" name="直線矢印コネクタ 67"/>
            <p:cNvCxnSpPr/>
            <p:nvPr/>
          </p:nvCxnSpPr>
          <p:spPr>
            <a:xfrm flipV="1">
              <a:off x="9038521" y="2987039"/>
              <a:ext cx="0" cy="183895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正方形/長方形 68"/>
          <p:cNvSpPr/>
          <p:nvPr/>
        </p:nvSpPr>
        <p:spPr>
          <a:xfrm>
            <a:off x="1384122" y="5647682"/>
            <a:ext cx="2828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(0)=1</a:t>
            </a:r>
          </a:p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(n)=0  n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でない整数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061022" y="5050782"/>
            <a:ext cx="4068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(x)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を求めたい位置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に重ね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画素の重みを決定する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18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6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 smtClean="0"/>
              <a:t>）</a:t>
            </a:r>
            <a:endParaRPr kumimoji="1"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482600" y="964168"/>
            <a:ext cx="5803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解説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した各手法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次元に拡張する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軸方向に補間し，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軸方向に補完する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次元補間は、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bi-*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という名前になる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54908" y="2855732"/>
            <a:ext cx="4150598" cy="2871232"/>
            <a:chOff x="1028060" y="2014484"/>
            <a:chExt cx="4150598" cy="2871232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31" name="直線矢印コネクタ 30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線矢印コネクタ 8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グループ化 12"/>
            <p:cNvGrpSpPr/>
            <p:nvPr/>
          </p:nvGrpSpPr>
          <p:grpSpPr>
            <a:xfrm>
              <a:off x="2276983" y="2356005"/>
              <a:ext cx="1190649" cy="1000149"/>
              <a:chOff x="-1176360" y="2586985"/>
              <a:chExt cx="1190649" cy="1000149"/>
            </a:xfrm>
          </p:grpSpPr>
          <p:sp>
            <p:nvSpPr>
              <p:cNvPr id="27" name="円/楕円 26"/>
              <p:cNvSpPr/>
              <p:nvPr/>
            </p:nvSpPr>
            <p:spPr>
              <a:xfrm>
                <a:off x="-1176360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-528660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-766785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-61935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テキスト ボックス 13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1415918" y="581419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この図では，破線の交差部分に</a:t>
            </a:r>
            <a:endParaRPr kumimoji="1" lang="en-US" altLang="ja-JP" sz="2400" i="1" baseline="-250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画素中心があるとする</a:t>
            </a:r>
            <a:endParaRPr kumimoji="1" lang="ja-JP" altLang="en-US" sz="2400" i="1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97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Nearest neighbor</a:t>
            </a:r>
            <a:endParaRPr kumimoji="1" lang="ja-JP" altLang="en-US" sz="3600" dirty="0"/>
          </a:p>
        </p:txBody>
      </p:sp>
      <p:grpSp>
        <p:nvGrpSpPr>
          <p:cNvPr id="139" name="グループ化 138"/>
          <p:cNvGrpSpPr/>
          <p:nvPr/>
        </p:nvGrpSpPr>
        <p:grpSpPr>
          <a:xfrm>
            <a:off x="853943" y="1346210"/>
            <a:ext cx="4150598" cy="2871232"/>
            <a:chOff x="1028060" y="2014484"/>
            <a:chExt cx="4150598" cy="2871232"/>
          </a:xfrm>
        </p:grpSpPr>
        <p:grpSp>
          <p:nvGrpSpPr>
            <p:cNvPr id="88" name="グループ化 8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89" name="直線矢印コネクタ 88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直線矢印コネクタ 107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矢印コネクタ 110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/>
            <p:cNvGrpSpPr/>
            <p:nvPr/>
          </p:nvGrpSpPr>
          <p:grpSpPr>
            <a:xfrm>
              <a:off x="2262694" y="2356005"/>
              <a:ext cx="1190649" cy="1000149"/>
              <a:chOff x="-1190649" y="2586985"/>
              <a:chExt cx="1190649" cy="1000149"/>
            </a:xfrm>
          </p:grpSpPr>
          <p:sp>
            <p:nvSpPr>
              <p:cNvPr id="110" name="円/楕円 109"/>
              <p:cNvSpPr/>
              <p:nvPr/>
            </p:nvSpPr>
            <p:spPr>
              <a:xfrm>
                <a:off x="-1190649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-542949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-781074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-76224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2" name="テキスト ボックス 121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7" name="テキスト ボックス 126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8" name="テキスト ボックス 127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テキスト ボックス 13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4" name="テキスト ボックス 13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9" name="グループ化 238"/>
          <p:cNvGrpSpPr/>
          <p:nvPr/>
        </p:nvGrpSpPr>
        <p:grpSpPr>
          <a:xfrm>
            <a:off x="5474711" y="1456900"/>
            <a:ext cx="4150598" cy="2760542"/>
            <a:chOff x="5429372" y="1856950"/>
            <a:chExt cx="4150598" cy="2760542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グループ化 178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テキスト ボックス 179"/>
            <p:cNvSpPr txBox="1"/>
            <p:nvPr/>
          </p:nvSpPr>
          <p:spPr>
            <a:xfrm>
              <a:off x="67273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74321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2132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89942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5770050" y="302419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6160574" y="352902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5466837" y="2625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9292712" y="39560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5429372" y="22720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7195307" y="319025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円/楕円 204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7" name="直線矢印コネクタ 206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グループ化 218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216" name="直線矢印コネクタ 215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矢印コネクタ 216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矢印コネクタ 217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線矢印コネクタ 2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矢印コネクタ 235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円/楕円 236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5" name="円/楕円 224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最近傍画素値を利用する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  <m:r>
                        <a:rPr lang="en-US" altLang="ja-JP" sz="2400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  <a:blipFill rotWithShape="0">
                <a:blip r:embed="rId2"/>
                <a:stretch>
                  <a:fillRect l="-2560" t="-4255" r="-1706" b="-6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638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49371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5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</m:t>
                    </m:r>
                  </m:oMath>
                </a14:m>
                <a:r>
                  <a:rPr lang="ja-JP" altLang="en-US" sz="2400" dirty="0" smtClean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  <a:blipFill rotWithShape="0">
                <a:blip r:embed="rId2"/>
                <a:stretch>
                  <a:fillRect l="-1630" t="-1542" b="-10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/>
          <p:cNvGrpSpPr/>
          <p:nvPr/>
        </p:nvGrpSpPr>
        <p:grpSpPr>
          <a:xfrm>
            <a:off x="427730" y="1231180"/>
            <a:ext cx="5431212" cy="3287734"/>
            <a:chOff x="415030" y="1305565"/>
            <a:chExt cx="5431212" cy="3287734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192859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25210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58356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191501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65667" y="25497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82238" y="3217555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64587" y="202271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25320" y="3782425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15030" y="155486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00262" y="2904217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フリーフォーム 15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7" name="直線矢印コネクタ 216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円/楕円 237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9" name="グループ化 178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00" name="直線矢印コネクタ 99"/>
          <p:cNvCxnSpPr/>
          <p:nvPr/>
        </p:nvCxnSpPr>
        <p:spPr>
          <a:xfrm flipV="1">
            <a:off x="1928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/>
          <p:nvPr/>
        </p:nvCxnSpPr>
        <p:spPr>
          <a:xfrm flipV="1">
            <a:off x="3452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/>
          <p:nvPr/>
        </p:nvCxnSpPr>
        <p:spPr>
          <a:xfrm>
            <a:off x="1928812" y="49171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>
            <a:off x="1928812" y="64538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/>
          <p:cNvSpPr txBox="1"/>
          <p:nvPr/>
        </p:nvSpPr>
        <p:spPr>
          <a:xfrm>
            <a:off x="2698306" y="495301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2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endParaRPr kumimoji="1" lang="ja-JP" altLang="en-US" sz="2000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4" name="円/楕円 113"/>
          <p:cNvSpPr/>
          <p:nvPr/>
        </p:nvSpPr>
        <p:spPr>
          <a:xfrm>
            <a:off x="2948333" y="5321738"/>
            <a:ext cx="100826" cy="1008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152145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98830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5278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30772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8" name="直線矢印コネクタ 137"/>
          <p:cNvCxnSpPr/>
          <p:nvPr/>
        </p:nvCxnSpPr>
        <p:spPr>
          <a:xfrm flipV="1">
            <a:off x="2995612" y="5429153"/>
            <a:ext cx="0" cy="102235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/>
          <p:nvPr/>
        </p:nvCxnSpPr>
        <p:spPr>
          <a:xfrm>
            <a:off x="1933194" y="5375180"/>
            <a:ext cx="1010444" cy="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2940679" y="575780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240591" y="5191065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16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上式はなにをしてるのか？</a:t>
                </a:r>
                <a:endParaRPr lang="en-US" altLang="ja-JP" sz="16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まず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x=1, x=2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軸方向に線形補間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し</a:t>
                </a: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点を取得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</a:t>
                </a:r>
                <a:r>
                  <a:rPr lang="ja-JP" altLang="en-US" sz="1600" b="0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黄点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 </a:t>
                </a:r>
                <a:endParaRPr lang="en-US" altLang="ja-JP" sz="1600" b="0" dirty="0" smtClean="0"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sub>
                    </m:sSub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 </m:t>
                    </m:r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ja-JP" sz="1600" dirty="0" smtClean="0"/>
                  <a:t> </a:t>
                </a:r>
                <a:endParaRPr lang="en-US" altLang="ja-JP" sz="5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/>
                  <a:t>2.</a:t>
                </a:r>
                <a:r>
                  <a:rPr lang="ja-JP" altLang="en-US" sz="1600" dirty="0" smtClean="0"/>
                  <a:t>得られた</a:t>
                </a:r>
                <a:r>
                  <a:rPr lang="en-US" altLang="ja-JP" sz="1600" dirty="0" smtClean="0"/>
                  <a:t>2</a:t>
                </a:r>
                <a:r>
                  <a:rPr lang="ja-JP" altLang="en-US" sz="1600" dirty="0" smtClean="0"/>
                  <a:t>点を</a:t>
                </a:r>
                <a:r>
                  <a:rPr lang="en-US" altLang="ja-JP" sz="1600" dirty="0" smtClean="0"/>
                  <a:t>x</a:t>
                </a:r>
                <a:r>
                  <a:rPr lang="ja-JP" altLang="en-US" sz="1600" dirty="0" smtClean="0"/>
                  <a:t>軸方向に線形補間（</a:t>
                </a:r>
                <a:r>
                  <a:rPr lang="ja-JP" altLang="en-US" sz="16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赤点</a:t>
                </a:r>
                <a:r>
                  <a:rPr lang="ja-JP" altLang="en-US" sz="1600" dirty="0" smtClean="0"/>
                  <a:t>）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　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ja-JP" sz="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400" dirty="0" smtClean="0"/>
                  <a:t>※</a:t>
                </a:r>
                <a:r>
                  <a:rPr lang="ja-JP" altLang="en-US" sz="1400" dirty="0" smtClean="0"/>
                  <a:t>もちろん</a:t>
                </a:r>
                <a:r>
                  <a:rPr lang="en-US" altLang="ja-JP" sz="1400" dirty="0" smtClean="0"/>
                  <a:t>,</a:t>
                </a:r>
                <a:r>
                  <a:rPr lang="ja-JP" altLang="en-US" sz="1400" dirty="0" smtClean="0"/>
                  <a:t>どちらの軸を最初に</a:t>
                </a:r>
                <a:r>
                  <a:rPr lang="ja-JP" altLang="en-US" sz="1400" dirty="0"/>
                  <a:t>補間</a:t>
                </a:r>
                <a:r>
                  <a:rPr lang="ja-JP" altLang="en-US" sz="1400" dirty="0" smtClean="0"/>
                  <a:t>するか解釈の問題なのでどちらでもよい</a:t>
                </a:r>
                <a:endParaRPr lang="en-US" altLang="ja-JP" sz="1400" dirty="0" smtClean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  <a:blipFill rotWithShape="0">
                <a:blip r:embed="rId3"/>
                <a:stretch>
                  <a:fillRect l="-505" t="-472" b="-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flipH="1">
            <a:off x="3245644" y="1453896"/>
            <a:ext cx="697309" cy="136684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線矢印コネクタ 145"/>
          <p:cNvCxnSpPr/>
          <p:nvPr/>
        </p:nvCxnSpPr>
        <p:spPr>
          <a:xfrm>
            <a:off x="1190625" y="1314450"/>
            <a:ext cx="1047209" cy="5305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1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1279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/>
              <a:t>）</a:t>
            </a:r>
            <a:r>
              <a:rPr lang="en-US" altLang="ja-JP" sz="3200" dirty="0"/>
              <a:t>: </a:t>
            </a:r>
            <a:r>
              <a:rPr lang="en-US" altLang="ja-JP" sz="3200" dirty="0" err="1" smtClean="0"/>
              <a:t>Bicubic</a:t>
            </a:r>
            <a:r>
              <a:rPr lang="en-US" altLang="ja-JP" sz="3200" dirty="0" smtClean="0"/>
              <a:t> Convolution Interpolation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の範囲を近傍</a:t>
                </a:r>
                <a:r>
                  <a:rPr lang="en-US" altLang="ja-JP" sz="2000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16</a:t>
                </a:r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ja-JP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h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次元補間と同様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ja-JP" altLang="en-US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は</m:t>
                    </m:r>
                  </m:oMath>
                </a14:m>
                <a:r>
                  <a:rPr lang="ja-JP" altLang="en-US" sz="2000" dirty="0" smtClean="0"/>
                  <a:t>右上図の通り定義される</a:t>
                </a:r>
                <a:r>
                  <a:rPr lang="en-US" altLang="ja-JP" sz="2000" dirty="0" smtClean="0"/>
                  <a:t>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  <a:blipFill rotWithShape="0">
                <a:blip r:embed="rId3"/>
                <a:stretch>
                  <a:fillRect t="-1961" b="-4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グループ化 23"/>
          <p:cNvGrpSpPr/>
          <p:nvPr/>
        </p:nvGrpSpPr>
        <p:grpSpPr>
          <a:xfrm>
            <a:off x="805682" y="824484"/>
            <a:ext cx="5431212" cy="3414014"/>
            <a:chOff x="427730" y="1104900"/>
            <a:chExt cx="5431212" cy="3414014"/>
          </a:xfrm>
        </p:grpSpPr>
        <p:cxnSp>
          <p:nvCxnSpPr>
            <p:cNvPr id="197" name="直線矢印コネクタ 196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205559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37910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71056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204201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78367" y="24754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94938" y="3143170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77287" y="1948333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38020" y="370804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27730" y="1480477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12962" y="2829832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矢印コネクタ 61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矢印コネクタ 125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矢印コネクタ 126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矢印コネクタ 127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矢印コネクタ 129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フリーフォーム 7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 9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4" name="グループ化 243"/>
          <p:cNvGrpSpPr/>
          <p:nvPr/>
        </p:nvGrpSpPr>
        <p:grpSpPr>
          <a:xfrm>
            <a:off x="7671291" y="555517"/>
            <a:ext cx="4044460" cy="3651436"/>
            <a:chOff x="7686941" y="555516"/>
            <a:chExt cx="4429399" cy="3998969"/>
          </a:xfrm>
        </p:grpSpPr>
        <p:sp>
          <p:nvSpPr>
            <p:cNvPr id="117" name="テキスト ボックス 116"/>
            <p:cNvSpPr txBox="1"/>
            <p:nvPr/>
          </p:nvSpPr>
          <p:spPr>
            <a:xfrm>
              <a:off x="7686941" y="398447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9" name="グループ化 28"/>
            <p:cNvGrpSpPr/>
            <p:nvPr/>
          </p:nvGrpSpPr>
          <p:grpSpPr>
            <a:xfrm>
              <a:off x="8447994" y="1091075"/>
              <a:ext cx="2935264" cy="2928475"/>
              <a:chOff x="8286069" y="1348250"/>
              <a:chExt cx="2553381" cy="2547475"/>
            </a:xfrm>
          </p:grpSpPr>
          <p:cxnSp>
            <p:nvCxnSpPr>
              <p:cNvPr id="103" name="直線矢印コネクタ 102"/>
              <p:cNvCxnSpPr/>
              <p:nvPr/>
            </p:nvCxnSpPr>
            <p:spPr>
              <a:xfrm flipV="1">
                <a:off x="82860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矢印コネクタ 147"/>
              <p:cNvCxnSpPr/>
              <p:nvPr/>
            </p:nvCxnSpPr>
            <p:spPr>
              <a:xfrm flipV="1">
                <a:off x="91306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矢印コネクタ 148"/>
              <p:cNvCxnSpPr/>
              <p:nvPr/>
            </p:nvCxnSpPr>
            <p:spPr>
              <a:xfrm flipV="1">
                <a:off x="99751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矢印コネクタ 149"/>
              <p:cNvCxnSpPr/>
              <p:nvPr/>
            </p:nvCxnSpPr>
            <p:spPr>
              <a:xfrm flipV="1">
                <a:off x="108197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151"/>
              <p:cNvCxnSpPr/>
              <p:nvPr/>
            </p:nvCxnSpPr>
            <p:spPr>
              <a:xfrm rot="5400000" flipV="1">
                <a:off x="9574897" y="836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矢印コネクタ 152"/>
              <p:cNvCxnSpPr/>
              <p:nvPr/>
            </p:nvCxnSpPr>
            <p:spPr>
              <a:xfrm rot="5400000" flipV="1">
                <a:off x="9574897" y="9282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矢印コネクタ 153"/>
              <p:cNvCxnSpPr/>
              <p:nvPr/>
            </p:nvCxnSpPr>
            <p:spPr>
              <a:xfrm rot="5400000" flipV="1">
                <a:off x="9574897" y="17727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矢印コネクタ 154"/>
              <p:cNvCxnSpPr/>
              <p:nvPr/>
            </p:nvCxnSpPr>
            <p:spPr>
              <a:xfrm rot="5400000" flipV="1">
                <a:off x="9574897" y="26173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矢印コネクタ 164"/>
              <p:cNvCxnSpPr/>
              <p:nvPr/>
            </p:nvCxnSpPr>
            <p:spPr>
              <a:xfrm flipV="1">
                <a:off x="9676881" y="1353475"/>
                <a:ext cx="0" cy="2542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矢印コネクタ 191"/>
              <p:cNvCxnSpPr/>
              <p:nvPr/>
            </p:nvCxnSpPr>
            <p:spPr>
              <a:xfrm rot="5400000" flipV="1">
                <a:off x="9574897" y="1176821"/>
                <a:ext cx="0" cy="25291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円/楕円 157"/>
            <p:cNvSpPr/>
            <p:nvPr/>
          </p:nvSpPr>
          <p:spPr>
            <a:xfrm>
              <a:off x="10003691" y="2295836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11300091" y="3789529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09838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80501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テキスト ボックス 161"/>
            <p:cNvSpPr txBox="1"/>
            <p:nvPr/>
          </p:nvSpPr>
          <p:spPr>
            <a:xfrm>
              <a:off x="10090214" y="555516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9583301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30" name="左中かっこ 229"/>
            <p:cNvSpPr/>
            <p:nvPr/>
          </p:nvSpPr>
          <p:spPr>
            <a:xfrm rot="16200000" flipH="1">
              <a:off x="9680468" y="3603828"/>
              <a:ext cx="90866" cy="617601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左中かっこ 170"/>
            <p:cNvSpPr/>
            <p:nvPr/>
          </p:nvSpPr>
          <p:spPr>
            <a:xfrm rot="16200000">
              <a:off x="9114032" y="3343075"/>
              <a:ext cx="239270" cy="1611376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90703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0065902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189" name="左中かっこ 188"/>
            <p:cNvSpPr/>
            <p:nvPr/>
          </p:nvSpPr>
          <p:spPr>
            <a:xfrm rot="16200000" flipH="1">
              <a:off x="10164658" y="3760989"/>
              <a:ext cx="90866" cy="303277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左中かっこ 189"/>
            <p:cNvSpPr/>
            <p:nvPr/>
          </p:nvSpPr>
          <p:spPr>
            <a:xfrm rot="16200000">
              <a:off x="10580880" y="3495477"/>
              <a:ext cx="239272" cy="130657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05308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07" name="左中かっこ 206"/>
            <p:cNvSpPr/>
            <p:nvPr/>
          </p:nvSpPr>
          <p:spPr>
            <a:xfrm flipH="1">
              <a:off x="8493981" y="2368041"/>
              <a:ext cx="103703" cy="651384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左中かっこ 207"/>
            <p:cNvSpPr/>
            <p:nvPr/>
          </p:nvSpPr>
          <p:spPr>
            <a:xfrm flipH="1">
              <a:off x="8493981" y="2052637"/>
              <a:ext cx="103703" cy="295275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左中かっこ 208"/>
            <p:cNvSpPr/>
            <p:nvPr/>
          </p:nvSpPr>
          <p:spPr>
            <a:xfrm>
              <a:off x="8186402" y="1115377"/>
              <a:ext cx="195441" cy="1246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左中かっこ 209"/>
            <p:cNvSpPr/>
            <p:nvPr/>
          </p:nvSpPr>
          <p:spPr>
            <a:xfrm>
              <a:off x="8186402" y="2372678"/>
              <a:ext cx="195441" cy="1627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555247" y="244818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857351" y="301128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857351" y="15444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544816" y="19635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215" name="円/楕円 214"/>
            <p:cNvSpPr/>
            <p:nvPr/>
          </p:nvSpPr>
          <p:spPr>
            <a:xfrm>
              <a:off x="113117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円/楕円 215"/>
            <p:cNvSpPr/>
            <p:nvPr/>
          </p:nvSpPr>
          <p:spPr>
            <a:xfrm>
              <a:off x="113117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円/楕円 217"/>
            <p:cNvSpPr/>
            <p:nvPr/>
          </p:nvSpPr>
          <p:spPr>
            <a:xfrm>
              <a:off x="113117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円/楕円 218"/>
            <p:cNvSpPr/>
            <p:nvPr/>
          </p:nvSpPr>
          <p:spPr>
            <a:xfrm>
              <a:off x="113117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円/楕円 219"/>
            <p:cNvSpPr/>
            <p:nvPr/>
          </p:nvSpPr>
          <p:spPr>
            <a:xfrm>
              <a:off x="103529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円/楕円 220"/>
            <p:cNvSpPr/>
            <p:nvPr/>
          </p:nvSpPr>
          <p:spPr>
            <a:xfrm>
              <a:off x="103529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円/楕円 221"/>
            <p:cNvSpPr/>
            <p:nvPr/>
          </p:nvSpPr>
          <p:spPr>
            <a:xfrm>
              <a:off x="103529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円/楕円 222"/>
            <p:cNvSpPr/>
            <p:nvPr/>
          </p:nvSpPr>
          <p:spPr>
            <a:xfrm>
              <a:off x="103529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/>
            <p:cNvSpPr/>
            <p:nvPr/>
          </p:nvSpPr>
          <p:spPr>
            <a:xfrm>
              <a:off x="93686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円/楕円 231"/>
            <p:cNvSpPr/>
            <p:nvPr/>
          </p:nvSpPr>
          <p:spPr>
            <a:xfrm>
              <a:off x="93686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円/楕円 232"/>
            <p:cNvSpPr/>
            <p:nvPr/>
          </p:nvSpPr>
          <p:spPr>
            <a:xfrm>
              <a:off x="93686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円/楕円 233"/>
            <p:cNvSpPr/>
            <p:nvPr/>
          </p:nvSpPr>
          <p:spPr>
            <a:xfrm>
              <a:off x="93686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/>
            <p:nvPr/>
          </p:nvSpPr>
          <p:spPr>
            <a:xfrm>
              <a:off x="83971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/>
            <p:nvPr/>
          </p:nvSpPr>
          <p:spPr>
            <a:xfrm>
              <a:off x="83971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/>
            <p:nvPr/>
          </p:nvSpPr>
          <p:spPr>
            <a:xfrm>
              <a:off x="83971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83971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3" name="正方形/長方形 242"/>
          <p:cNvSpPr/>
          <p:nvPr/>
        </p:nvSpPr>
        <p:spPr>
          <a:xfrm>
            <a:off x="8276585" y="4914384"/>
            <a:ext cx="33248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上図の通り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得られた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点を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利用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350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画像の補間法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6512560"/>
            <a:ext cx="11473211" cy="3454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教科書</a:t>
            </a:r>
            <a:r>
              <a:rPr kumimoji="1" lang="en-US" altLang="ja-JP" dirty="0" smtClean="0"/>
              <a:t>p171</a:t>
            </a:r>
            <a:r>
              <a:rPr kumimoji="1" lang="ja-JP" altLang="en-US" dirty="0" smtClean="0"/>
              <a:t>の図参照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4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まとめ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画像の補間法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101666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画像</a:t>
            </a:r>
            <a:r>
              <a:rPr lang="ja-JP" altLang="en-US" sz="2400" dirty="0" smtClean="0"/>
              <a:t>の変換（特に拡大）の際，画像の画素と画素の間を参照する</a:t>
            </a:r>
            <a:endParaRPr lang="en-US" altLang="ja-JP" sz="2400" dirty="0" smtClean="0"/>
          </a:p>
          <a:p>
            <a:r>
              <a:rPr lang="ja-JP" altLang="en-US" sz="2400" dirty="0"/>
              <a:t>周囲</a:t>
            </a:r>
            <a:r>
              <a:rPr lang="ja-JP" altLang="en-US" sz="2400" dirty="0" smtClean="0"/>
              <a:t>の画素を利用し，参照位置の画素値を決定する</a:t>
            </a:r>
            <a:endParaRPr lang="en-US" altLang="ja-JP" sz="2400" dirty="0" smtClean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31518" y="2492639"/>
            <a:ext cx="3472319" cy="2315306"/>
            <a:chOff x="5411317" y="1856950"/>
            <a:chExt cx="4216601" cy="2811585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矢印コネクタ 5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9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36" name="円/楕円 35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6671792" y="4257413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4321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821321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89942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14531" y="3033451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105054" y="3538277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1317" y="2634988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9292712" y="3885557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429372" y="2201539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195307" y="3190250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33" name="直線矢印コネクタ 32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線矢印コネクタ 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/楕円 29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3930481" y="2570227"/>
            <a:ext cx="3820879" cy="2342752"/>
            <a:chOff x="398462" y="1305565"/>
            <a:chExt cx="5526088" cy="3388291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79" name="直線矢印コネクタ 78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矢印コネクタ 81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矢印コネクタ 85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矢印コネクタ 49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2126736" y="4204210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125210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4158356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191501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799542" y="256080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316114" y="3228576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98462" y="203373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525320" y="3782425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415030" y="1554861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2600263" y="2904217"/>
              <a:ext cx="80495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フリーフォーム 64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6" name="直線矢印コネクタ 65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71" name="直線矢印コネクタ 70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円/楕円 71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grpSp>
          <p:nvGrpSpPr>
            <p:cNvPr id="74" name="グループ化 73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75" name="円/楕円 74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6" name="円/楕円 75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7" name="円/楕円 76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8" name="円/楕円 77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</p:grpSp>
      <p:sp>
        <p:nvSpPr>
          <p:cNvPr id="135" name="正方形/長方形 134"/>
          <p:cNvSpPr/>
          <p:nvPr/>
        </p:nvSpPr>
        <p:spPr>
          <a:xfrm>
            <a:off x="982194" y="4914638"/>
            <a:ext cx="23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Nearest Neighbor</a:t>
            </a:r>
            <a:endParaRPr lang="ja-JP" altLang="en-US" sz="2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4530066" y="4914638"/>
            <a:ext cx="2834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Bilinear Interpolation</a:t>
            </a:r>
            <a:endParaRPr lang="ja-JP" altLang="en-US" sz="2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8772882" y="4914638"/>
            <a:ext cx="2777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 smtClean="0"/>
              <a:t>Bicubic</a:t>
            </a:r>
            <a:r>
              <a:rPr lang="en-US" altLang="ja-JP" sz="2400" dirty="0" smtClean="0"/>
              <a:t> Interpolation</a:t>
            </a:r>
            <a:endParaRPr lang="ja-JP" altLang="en-US" sz="2400" dirty="0"/>
          </a:p>
        </p:txBody>
      </p:sp>
      <p:grpSp>
        <p:nvGrpSpPr>
          <p:cNvPr id="138" name="グループ化 137"/>
          <p:cNvGrpSpPr/>
          <p:nvPr/>
        </p:nvGrpSpPr>
        <p:grpSpPr>
          <a:xfrm>
            <a:off x="7755122" y="2353122"/>
            <a:ext cx="4083657" cy="2609580"/>
            <a:chOff x="427730" y="1104900"/>
            <a:chExt cx="5480767" cy="3502376"/>
          </a:xfrm>
        </p:grpSpPr>
        <p:cxnSp>
          <p:nvCxnSpPr>
            <p:cNvPr id="139" name="直線矢印コネクタ 138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テキスト ボックス 147"/>
            <p:cNvSpPr txBox="1"/>
            <p:nvPr/>
          </p:nvSpPr>
          <p:spPr>
            <a:xfrm>
              <a:off x="2162946" y="4152895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3137910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0" name="テキスト ボックス 149"/>
            <p:cNvSpPr txBox="1"/>
            <p:nvPr/>
          </p:nvSpPr>
          <p:spPr>
            <a:xfrm>
              <a:off x="4171055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5204201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2" name="テキスト ボックス 151"/>
            <p:cNvSpPr txBox="1"/>
            <p:nvPr/>
          </p:nvSpPr>
          <p:spPr>
            <a:xfrm>
              <a:off x="835754" y="250949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1352326" y="3177261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4" name="テキスト ボックス 153"/>
            <p:cNvSpPr txBox="1"/>
            <p:nvPr/>
          </p:nvSpPr>
          <p:spPr>
            <a:xfrm>
              <a:off x="434674" y="1982423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5538020" y="3708040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427730" y="1480477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2612961" y="2829832"/>
              <a:ext cx="746976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8" name="直線矢印コネクタ 157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円/楕円 159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161" name="直線矢印コネクタ 160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フリーフォーム 174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6" name="フリーフォーム 175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7" name="フリーフォーム 176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8" name="フリーフォーム 177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9" name="フリーフォーム 178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0" name="円/楕円 179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1" name="円/楕円 180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2" name="円/楕円 181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3" name="円/楕円 182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85" name="正方形/長方形 184"/>
          <p:cNvSpPr/>
          <p:nvPr/>
        </p:nvSpPr>
        <p:spPr>
          <a:xfrm>
            <a:off x="604242" y="5755886"/>
            <a:ext cx="1016336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様々なソフトウエアがこの変換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Bicubic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が多い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を自動でかけてくれる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研究目的のデータ処理においては注意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6" name="正方形/長方形 185"/>
          <p:cNvSpPr/>
          <p:nvPr/>
        </p:nvSpPr>
        <p:spPr>
          <a:xfrm>
            <a:off x="7617012" y="6316718"/>
            <a:ext cx="40781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デモ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VoTraver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volume rendering</a:t>
            </a:r>
            <a:endParaRPr lang="ja-JP" altLang="en-US" dirty="0"/>
          </a:p>
        </p:txBody>
      </p:sp>
      <p:sp>
        <p:nvSpPr>
          <p:cNvPr id="87" name="スライド番号プレースホルダー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183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5242" y="365126"/>
            <a:ext cx="11220961" cy="73327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5242" y="1343722"/>
            <a:ext cx="11220961" cy="52968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dirty="0" smtClean="0"/>
              <a:t>画像の変換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画像補間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イメージモザイキング（パノラマ合成）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>
              <a:spcBef>
                <a:spcPts val="1200"/>
              </a:spcBef>
            </a:pPr>
            <a:r>
              <a:rPr lang="ja-JP" altLang="en-US" b="1" dirty="0"/>
              <a:t>イメージモザイキング（パノラマ合成）</a:t>
            </a:r>
            <a:endParaRPr lang="en-US" altLang="ja-JP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イメージ</a:t>
            </a:r>
            <a:r>
              <a:rPr lang="ja-JP" altLang="en-US" sz="3600" dirty="0"/>
              <a:t>モザイキング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347009"/>
          </a:xfrm>
        </p:spPr>
        <p:txBody>
          <a:bodyPr/>
          <a:lstStyle/>
          <a:p>
            <a:r>
              <a:rPr lang="ja-JP" altLang="en-US" dirty="0" smtClean="0"/>
              <a:t>ここまで</a:t>
            </a:r>
            <a:r>
              <a:rPr lang="ja-JP" altLang="en-US" dirty="0"/>
              <a:t>紹介</a:t>
            </a:r>
            <a:r>
              <a:rPr lang="ja-JP" altLang="en-US" dirty="0" smtClean="0"/>
              <a:t>してきた画像変換の応用のひとつ</a:t>
            </a:r>
            <a:endParaRPr lang="en-US" altLang="ja-JP" dirty="0" smtClean="0"/>
          </a:p>
          <a:p>
            <a:r>
              <a:rPr kumimoji="1" lang="ja-JP" altLang="en-US" dirty="0"/>
              <a:t>複数</a:t>
            </a:r>
            <a:r>
              <a:rPr kumimoji="1" lang="ja-JP" altLang="en-US" dirty="0" smtClean="0"/>
              <a:t>の画像を変形し重ね合わせて大きな画像を作成する技術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2" y="2689816"/>
            <a:ext cx="2514092" cy="18881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6" y="2689816"/>
            <a:ext cx="2514092" cy="18881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83" y="4736330"/>
            <a:ext cx="2514092" cy="188813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0" y="4695109"/>
            <a:ext cx="2514092" cy="188813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0013906" y="297935"/>
            <a:ext cx="183601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sz="2400" dirty="0"/>
              <a:t>panorama.py</a:t>
            </a:r>
          </a:p>
        </p:txBody>
      </p:sp>
      <p:sp>
        <p:nvSpPr>
          <p:cNvPr id="10" name="右矢印 9"/>
          <p:cNvSpPr/>
          <p:nvPr/>
        </p:nvSpPr>
        <p:spPr>
          <a:xfrm>
            <a:off x="6110513" y="4252686"/>
            <a:ext cx="798286" cy="827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12" y="3077871"/>
            <a:ext cx="4764595" cy="299488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45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 smtClean="0"/>
              <a:t>1: </a:t>
            </a:r>
            <a:r>
              <a:rPr lang="ja-JP" altLang="en-US" sz="3600" dirty="0" smtClean="0"/>
              <a:t>入力画像について特頂点を検出する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12325" y="1987296"/>
            <a:ext cx="5186481" cy="45841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b="1" dirty="0" smtClean="0"/>
              <a:t>特徴点</a:t>
            </a:r>
            <a:r>
              <a:rPr lang="ja-JP" altLang="en-US" sz="2400" dirty="0" smtClean="0"/>
              <a:t>：角やエッジなど，顕著な局所的変化がある場所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特徴点検出</a:t>
            </a:r>
            <a:r>
              <a:rPr lang="ja-JP" altLang="en-US" sz="2400" dirty="0" smtClean="0"/>
              <a:t>アルゴリズムは</a:t>
            </a:r>
            <a:r>
              <a:rPr lang="en-US" altLang="ja-JP" sz="2400" dirty="0" smtClean="0"/>
              <a:t>SIFT, SURF, Eigen, Harris</a:t>
            </a:r>
            <a:r>
              <a:rPr lang="ja-JP" altLang="en-US" sz="2400" dirty="0" smtClean="0"/>
              <a:t>などが有名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特徴点は，その周囲の様子を記述する特徴ベクトルを持つ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特徴点については後で詳しく解説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左図は</a:t>
            </a:r>
            <a:r>
              <a:rPr lang="en-US" altLang="ja-JP" sz="1800" dirty="0" smtClean="0"/>
              <a:t>AKAZE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algorithm</a:t>
            </a:r>
            <a:r>
              <a:rPr lang="ja-JP" altLang="en-US" sz="1800" dirty="0" smtClean="0"/>
              <a:t>を利用した結果</a:t>
            </a:r>
            <a:endParaRPr lang="en-US" altLang="ja-JP" sz="18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304151" y="1426464"/>
            <a:ext cx="6333157" cy="5053235"/>
            <a:chOff x="304152" y="1883391"/>
            <a:chExt cx="5760496" cy="459630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04152" y="4339772"/>
              <a:ext cx="5755271" cy="2139927"/>
              <a:chOff x="2513985" y="-712839"/>
              <a:chExt cx="9519272" cy="3539458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985" y="-688105"/>
                <a:ext cx="4686300" cy="3514724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005" y="-712839"/>
                <a:ext cx="4667252" cy="3505202"/>
              </a:xfrm>
              <a:prstGeom prst="rect">
                <a:avLst/>
              </a:prstGeom>
            </p:spPr>
          </p:pic>
        </p:grpSp>
        <p:grpSp>
          <p:nvGrpSpPr>
            <p:cNvPr id="9" name="グループ化 8"/>
            <p:cNvGrpSpPr/>
            <p:nvPr/>
          </p:nvGrpSpPr>
          <p:grpSpPr>
            <a:xfrm>
              <a:off x="310219" y="1883391"/>
              <a:ext cx="5754429" cy="2126329"/>
              <a:chOff x="977876" y="1126486"/>
              <a:chExt cx="5109808" cy="188813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876" y="1126486"/>
                <a:ext cx="2514092" cy="188813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3592" y="1126486"/>
                <a:ext cx="2514092" cy="1888134"/>
              </a:xfrm>
              <a:prstGeom prst="rect">
                <a:avLst/>
              </a:prstGeom>
            </p:spPr>
          </p:pic>
        </p:grpSp>
      </p:grp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023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/>
              <a:t>2</a:t>
            </a:r>
            <a:r>
              <a:rPr lang="en-US" altLang="ja-JP" sz="3600" dirty="0" smtClean="0"/>
              <a:t>. </a:t>
            </a:r>
            <a:r>
              <a:rPr lang="ja-JP" altLang="en-US" sz="3600" dirty="0" smtClean="0"/>
              <a:t>特徴点の対応付け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4803648"/>
            <a:ext cx="11473211" cy="182880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各特徴点は局所領域の特徴を記述する特徴ベクトルを持つ</a:t>
            </a:r>
            <a:endParaRPr lang="en-US" altLang="ja-JP" sz="2400" dirty="0" smtClean="0"/>
          </a:p>
          <a:p>
            <a:r>
              <a:rPr lang="ja-JP" altLang="en-US" sz="2400" dirty="0" smtClean="0"/>
              <a:t>特徴ベクトルの類似性を利用して対応を計算する</a:t>
            </a:r>
            <a:endParaRPr lang="en-US" altLang="ja-JP" sz="2400" dirty="0"/>
          </a:p>
          <a:p>
            <a:r>
              <a:rPr lang="ja-JP" altLang="en-US" sz="2400" dirty="0" smtClean="0"/>
              <a:t>上図では</a:t>
            </a:r>
            <a:r>
              <a:rPr lang="en-US" altLang="ja-JP" sz="2400" dirty="0" smtClean="0"/>
              <a:t>Brute force algorithm</a:t>
            </a:r>
            <a:r>
              <a:rPr lang="ja-JP" altLang="en-US" sz="2400" dirty="0" smtClean="0"/>
              <a:t>を利用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左画像の特徴点をひとつピックアップし、最も似た特徴点を右画像内から全検索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endParaRPr kumimoji="1" lang="ja-JP" altLang="en-US" sz="2400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626745" y="1170433"/>
            <a:ext cx="9200007" cy="3500092"/>
            <a:chOff x="626745" y="1158240"/>
            <a:chExt cx="10703606" cy="407212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26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8175" y="185946"/>
            <a:ext cx="3517393" cy="122832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3200" dirty="0" smtClean="0"/>
              <a:t>パノラマ合成</a:t>
            </a:r>
            <a:r>
              <a:rPr lang="en-US" altLang="ja-JP" sz="3200" dirty="0" smtClean="0"/>
              <a:t>3. </a:t>
            </a:r>
            <a:br>
              <a:rPr lang="en-US" altLang="ja-JP" sz="3200" dirty="0" smtClean="0"/>
            </a:br>
            <a:r>
              <a:rPr lang="ja-JP" altLang="en-US" sz="3200" dirty="0" smtClean="0"/>
              <a:t>変換行列の計算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000" dirty="0" smtClean="0"/>
                  <a:t>対応特徴点の位置が重なるよう</a:t>
                </a:r>
                <a:r>
                  <a:rPr lang="ja-JP" altLang="en-US" sz="2000" dirty="0"/>
                  <a:t>右</a:t>
                </a:r>
                <a:r>
                  <a:rPr lang="ja-JP" altLang="en-US" sz="2000" dirty="0" smtClean="0"/>
                  <a:t>画像を射影変換</a:t>
                </a:r>
                <a:endParaRPr lang="en-US" altLang="ja-JP" sz="2000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ja-JP" altLang="en-US" sz="2000" dirty="0" smtClean="0"/>
                  <a:t>つまり，対応点をなるべく一致させる行列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b="1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/>
                  <a:t> を求めたい</a:t>
                </a:r>
                <a:endParaRPr lang="en-US" altLang="ja-JP" sz="2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lang="en-US" altLang="ja-JP" sz="1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kumimoji="1" lang="en-US" altLang="ja-JP" sz="10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 smtClean="0"/>
                  <a:t>RANSAC</a:t>
                </a:r>
                <a:r>
                  <a:rPr lang="ja-JP" altLang="en-US" sz="2000" dirty="0" smtClean="0"/>
                  <a:t>（</a:t>
                </a:r>
                <a:r>
                  <a:rPr lang="en-US" altLang="ja-JP" sz="2000" dirty="0" smtClean="0"/>
                  <a:t>Random Sample Consensus</a:t>
                </a:r>
                <a:r>
                  <a:rPr lang="ja-JP" altLang="en-US" sz="2000" dirty="0" smtClean="0"/>
                  <a:t>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未知変数推定に</a:t>
                </a:r>
                <a:r>
                  <a:rPr lang="ja-JP" altLang="en-US" sz="2000" dirty="0"/>
                  <a:t>必要</a:t>
                </a:r>
                <a:r>
                  <a:rPr lang="ja-JP" altLang="en-US" sz="2000" dirty="0" smtClean="0"/>
                  <a:t>なデータを乱択する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未知変数が</a:t>
                </a:r>
                <a:r>
                  <a:rPr lang="en-US" altLang="ja-JP" sz="2000" dirty="0" smtClean="0"/>
                  <a:t>8</a:t>
                </a:r>
                <a:r>
                  <a:rPr lang="ja-JP" altLang="en-US" sz="2000" dirty="0" smtClean="0"/>
                  <a:t>個なので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　</a:t>
                </a:r>
                <a:r>
                  <a:rPr lang="ja-JP" altLang="en-US" sz="2000" dirty="0" smtClean="0"/>
                  <a:t>個の特徴点の組）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ja-JP" altLang="en-US" sz="2000" dirty="0" smtClean="0"/>
                  <a:t>選択した特徴点の組を用いて</a:t>
                </a:r>
                <a:r>
                  <a:rPr lang="ja-JP" altLang="en-US" sz="2000" dirty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を導出</a:t>
                </a:r>
                <a:endParaRPr kumimoji="1"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ja-JP" altLang="en-US" sz="2000" dirty="0" smtClean="0"/>
                  <a:t>によりほか全て特徴点を変換する</a:t>
                </a:r>
                <a:endParaRPr lang="en-US" altLang="ja-JP" sz="2000" dirty="0" smtClean="0"/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kumimoji="1" lang="ja-JP" altLang="en-US" sz="1600" dirty="0" smtClean="0"/>
                  <a:t>特徴点が対応点の十分近くに変換された </a:t>
                </a:r>
                <a:r>
                  <a:rPr kumimoji="1" lang="en-US" altLang="ja-JP" sz="1600" dirty="0" smtClean="0">
                    <a:sym typeface="Wingdings" panose="05000000000000000000" pitchFamily="2" charset="2"/>
                  </a:rPr>
                  <a:t> Inlier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lang="ja-JP" altLang="en-US" sz="1600" dirty="0" smtClean="0"/>
                  <a:t>特徴点の変換先が対応点から遠い　　　 </a:t>
                </a:r>
                <a:r>
                  <a:rPr lang="en-US" altLang="ja-JP" sz="1600" dirty="0" smtClean="0">
                    <a:sym typeface="Wingdings" panose="05000000000000000000" pitchFamily="2" charset="2"/>
                  </a:rPr>
                  <a:t> Outlier</a:t>
                </a:r>
                <a:endParaRPr kumimoji="1" lang="en-US" altLang="ja-JP" sz="16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en-US" altLang="ja-JP" sz="2000" dirty="0" smtClean="0"/>
                  <a:t>1~3</a:t>
                </a:r>
                <a:r>
                  <a:rPr kumimoji="1" lang="ja-JP" altLang="en-US" sz="2000" dirty="0" smtClean="0"/>
                  <a:t>を繰り返し</a:t>
                </a:r>
                <a:r>
                  <a:rPr kumimoji="1" lang="en-US" altLang="ja-JP" sz="2000" dirty="0" smtClean="0"/>
                  <a:t>Inlier</a:t>
                </a:r>
                <a:r>
                  <a:rPr kumimoji="1" lang="ja-JP" altLang="en-US" sz="2000" dirty="0" smtClean="0"/>
                  <a:t>数が最多</a:t>
                </a:r>
                <a:r>
                  <a:rPr lang="ja-JP" altLang="en-US" sz="2000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を出力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  <a:blipFill rotWithShape="0">
                <a:blip r:embed="rId3"/>
                <a:stretch>
                  <a:fillRect l="-900" t="-766" r="-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273177" y="1405289"/>
            <a:ext cx="5727929" cy="2179159"/>
            <a:chOff x="626745" y="1158240"/>
            <a:chExt cx="10703606" cy="407212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/>
          <p:cNvGrpSpPr/>
          <p:nvPr/>
        </p:nvGrpSpPr>
        <p:grpSpPr>
          <a:xfrm>
            <a:off x="254699" y="3954801"/>
            <a:ext cx="5743765" cy="2587638"/>
            <a:chOff x="376619" y="3759729"/>
            <a:chExt cx="6146102" cy="276889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619" y="3771681"/>
              <a:ext cx="3037142" cy="275694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5579" y="3759729"/>
              <a:ext cx="3037142" cy="2751941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9668256" y="3621024"/>
            <a:ext cx="32918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3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パノラマ</a:t>
            </a:r>
            <a:r>
              <a:rPr lang="ja-JP" altLang="en-US" sz="3600" dirty="0" smtClean="0"/>
              <a:t>合成</a:t>
            </a:r>
            <a:r>
              <a:rPr lang="en-US" altLang="ja-JP" sz="3600" dirty="0" smtClean="0"/>
              <a:t>4. </a:t>
            </a:r>
            <a:r>
              <a:rPr lang="ja-JP" altLang="en-US" sz="3600" dirty="0" smtClean="0"/>
              <a:t>画像の合成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5760" y="5315712"/>
            <a:ext cx="11826240" cy="154228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上図は単純な実装</a:t>
            </a:r>
            <a:r>
              <a:rPr lang="en-US" altLang="ja-JP" sz="2400" dirty="0" smtClean="0"/>
              <a:t>: 2</a:t>
            </a:r>
            <a:r>
              <a:rPr lang="ja-JP" altLang="en-US" sz="2400" dirty="0" smtClean="0"/>
              <a:t>画像が重なる部分は両者の平均を取る</a:t>
            </a:r>
            <a:r>
              <a:rPr lang="en-US" altLang="ja-JP" sz="2400" dirty="0"/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シーム</a:t>
            </a:r>
            <a:r>
              <a:rPr kumimoji="1" lang="ja-JP" altLang="en-US" sz="2000" dirty="0" smtClean="0">
                <a:sym typeface="Wingdings" panose="05000000000000000000" pitchFamily="2" charset="2"/>
              </a:rPr>
              <a:t>が目立つ</a:t>
            </a:r>
            <a:endParaRPr kumimoji="1" lang="en-US" altLang="ja-JP" dirty="0" smtClean="0"/>
          </a:p>
          <a:p>
            <a:r>
              <a:rPr lang="ja-JP" altLang="en-US" sz="2400" dirty="0" smtClean="0"/>
              <a:t>目立たないシームを計算する手法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 err="1" smtClean="0">
                <a:sym typeface="Wingdings" panose="05000000000000000000" pitchFamily="2" charset="2"/>
              </a:rPr>
              <a:t>GraphCutTextures</a:t>
            </a:r>
            <a:r>
              <a:rPr lang="en-US" altLang="ja-JP" sz="1400" dirty="0" smtClean="0">
                <a:sym typeface="Wingdings" panose="05000000000000000000" pitchFamily="2" charset="2"/>
              </a:rPr>
              <a:t>, SIGGRAPH 2003]</a:t>
            </a:r>
            <a:endParaRPr lang="en-US" altLang="ja-JP" sz="1800" dirty="0" smtClean="0">
              <a:sym typeface="Wingdings" panose="05000000000000000000" pitchFamily="2" charset="2"/>
            </a:endParaRPr>
          </a:p>
          <a:p>
            <a:r>
              <a:rPr lang="ja-JP" altLang="en-US" sz="2400" dirty="0" smtClean="0">
                <a:sym typeface="Wingdings" panose="05000000000000000000" pitchFamily="2" charset="2"/>
              </a:rPr>
              <a:t>画像ピラミッドを利用する手法   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/>
              <a:t>A Multiresolution Spline With Application </a:t>
            </a:r>
            <a:r>
              <a:rPr lang="en-US" altLang="ja-JP" sz="1400" dirty="0" smtClean="0"/>
              <a:t>to Image Mosaics, TOG1983</a:t>
            </a:r>
            <a:r>
              <a:rPr lang="en-US" altLang="ja-JP" sz="1400" dirty="0" smtClean="0">
                <a:sym typeface="Wingdings" panose="05000000000000000000" pitchFamily="2" charset="2"/>
              </a:rPr>
              <a:t>]</a:t>
            </a:r>
            <a:endParaRPr lang="en-US" altLang="ja-JP" sz="2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61963" y="1511809"/>
            <a:ext cx="5902261" cy="2625274"/>
            <a:chOff x="363573" y="2454033"/>
            <a:chExt cx="6198286" cy="275694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573" y="2454033"/>
              <a:ext cx="3037142" cy="275694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717" y="2455127"/>
              <a:ext cx="3037142" cy="275194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187065"/>
            <a:ext cx="5152382" cy="4669346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53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10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まとめ</a:t>
            </a:r>
            <a:r>
              <a:rPr kumimoji="1" lang="en-US" altLang="ja-JP" sz="3600" dirty="0" smtClean="0"/>
              <a:t>: </a:t>
            </a:r>
            <a:r>
              <a:rPr kumimoji="1" lang="ja-JP" altLang="en-US" sz="3600" dirty="0" smtClean="0"/>
              <a:t>画像の変換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幾何学変換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Affine </a:t>
            </a:r>
            <a:r>
              <a:rPr kumimoji="1" lang="ja-JP" altLang="en-US" dirty="0" smtClean="0"/>
              <a:t>変換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射影変換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同</a:t>
            </a:r>
            <a:r>
              <a:rPr lang="ja-JP" altLang="en-US" dirty="0"/>
              <a:t>次</a:t>
            </a:r>
            <a:r>
              <a:rPr lang="ja-JP" altLang="en-US" dirty="0" smtClean="0"/>
              <a:t>座標系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400" dirty="0"/>
          </a:p>
          <a:p>
            <a:r>
              <a:rPr lang="ja-JP" altLang="en-US" b="1" dirty="0" smtClean="0"/>
              <a:t>補間法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Nearest Neighbor</a:t>
            </a:r>
          </a:p>
          <a:p>
            <a:pPr lvl="1"/>
            <a:r>
              <a:rPr lang="en-US" altLang="ja-JP" dirty="0" smtClean="0"/>
              <a:t>Bilinear Interpolation</a:t>
            </a:r>
          </a:p>
          <a:p>
            <a:pPr lvl="1"/>
            <a:r>
              <a:rPr kumimoji="1" lang="en-US" altLang="ja-JP" dirty="0" err="1" smtClean="0"/>
              <a:t>Bicubic</a:t>
            </a:r>
            <a:r>
              <a:rPr kumimoji="1" lang="en-US" altLang="ja-JP" dirty="0" smtClean="0"/>
              <a:t> Interpolation</a:t>
            </a:r>
          </a:p>
          <a:p>
            <a:pPr lvl="1"/>
            <a:endParaRPr lang="en-US" altLang="ja-JP" dirty="0"/>
          </a:p>
          <a:p>
            <a:r>
              <a:rPr lang="ja-JP" altLang="en-US" b="1" dirty="0" smtClean="0"/>
              <a:t>パノラマ合成</a:t>
            </a:r>
            <a:r>
              <a:rPr lang="ja-JP" altLang="en-US" dirty="0" smtClean="0"/>
              <a:t>を紹介し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grpSp>
        <p:nvGrpSpPr>
          <p:cNvPr id="77" name="グループ化 76"/>
          <p:cNvGrpSpPr/>
          <p:nvPr/>
        </p:nvGrpSpPr>
        <p:grpSpPr>
          <a:xfrm>
            <a:off x="4564927" y="1130300"/>
            <a:ext cx="7514914" cy="1894944"/>
            <a:chOff x="4641127" y="1211448"/>
            <a:chExt cx="6941273" cy="1750296"/>
          </a:xfrm>
        </p:grpSpPr>
        <p:pic>
          <p:nvPicPr>
            <p:cNvPr id="75" name="図 74"/>
            <p:cNvPicPr>
              <a:picLocks noChangeAspect="1"/>
            </p:cNvPicPr>
            <p:nvPr/>
          </p:nvPicPr>
          <p:blipFill rotWithShape="1">
            <a:blip r:embed="rId2"/>
            <a:srcRect l="86545"/>
            <a:stretch/>
          </p:blipFill>
          <p:spPr>
            <a:xfrm>
              <a:off x="10566400" y="1224148"/>
              <a:ext cx="1016000" cy="1737596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 rotWithShape="1">
            <a:blip r:embed="rId2"/>
            <a:srcRect r="22538"/>
            <a:stretch/>
          </p:blipFill>
          <p:spPr>
            <a:xfrm>
              <a:off x="4641127" y="1211448"/>
              <a:ext cx="5849073" cy="1737596"/>
            </a:xfrm>
            <a:prstGeom prst="rect">
              <a:avLst/>
            </a:prstGeom>
          </p:spPr>
        </p:pic>
      </p:grpSp>
      <p:pic>
        <p:nvPicPr>
          <p:cNvPr id="339" name="図 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194" y="3307471"/>
            <a:ext cx="7658806" cy="1823330"/>
          </a:xfrm>
          <a:prstGeom prst="rect">
            <a:avLst/>
          </a:prstGeom>
        </p:spPr>
      </p:pic>
      <p:pic>
        <p:nvPicPr>
          <p:cNvPr id="340" name="図 3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13" y="5195142"/>
            <a:ext cx="2504024" cy="157395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44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行列演算</a:t>
            </a:r>
            <a:endParaRPr lang="en-US" altLang="ja-JP" dirty="0" smtClean="0"/>
          </a:p>
          <a:p>
            <a:r>
              <a:rPr lang="ja-JP" altLang="en-US" dirty="0" smtClean="0"/>
              <a:t>同次形式</a:t>
            </a:r>
            <a:endParaRPr lang="en-US" altLang="ja-JP" dirty="0" smtClean="0"/>
          </a:p>
          <a:p>
            <a:r>
              <a:rPr lang="ja-JP" altLang="en-US" dirty="0" smtClean="0"/>
              <a:t>アファイン変換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先週の内容は、画像処理</a:t>
            </a:r>
            <a:r>
              <a:rPr lang="en-US" altLang="ja-JP" dirty="0" smtClean="0"/>
              <a:t>/CG/VR</a:t>
            </a:r>
            <a:r>
              <a:rPr lang="ja-JP" altLang="en-US" dirty="0" smtClean="0"/>
              <a:t>などの分野で必須です．もし怪しい部分があったら時間をかけて復習してください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42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画像の変換</a:t>
            </a:r>
            <a:endParaRPr kumimoji="1" lang="ja-JP" altLang="en-US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637">
            <a:off x="1235626" y="1848362"/>
            <a:ext cx="7392995" cy="337399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876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b="1" dirty="0" smtClean="0"/>
              <a:t>X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1.7</a:t>
            </a:r>
            <a:r>
              <a:rPr kumimoji="1" lang="ja-JP" altLang="en-US" sz="2400" b="1" dirty="0" smtClean="0"/>
              <a:t>倍</a:t>
            </a:r>
            <a:r>
              <a:rPr kumimoji="1" lang="ja-JP" altLang="en-US" sz="2400" dirty="0" smtClean="0"/>
              <a:t>，</a:t>
            </a:r>
            <a:r>
              <a:rPr kumimoji="1" lang="en-US" altLang="ja-JP" sz="2400" b="1" dirty="0" smtClean="0"/>
              <a:t>Y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2</a:t>
            </a:r>
            <a:r>
              <a:rPr kumimoji="1" lang="ja-JP" altLang="en-US" sz="2400" b="1" dirty="0" smtClean="0"/>
              <a:t>倍に拡大する変換</a:t>
            </a:r>
            <a:r>
              <a:rPr kumimoji="1" lang="ja-JP" altLang="en-US" sz="2400" dirty="0" smtClean="0"/>
              <a:t>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2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89"/>
                <a:ext cx="1723276" cy="1292457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/>
          <p:cNvCxnSpPr/>
          <p:nvPr/>
        </p:nvCxnSpPr>
        <p:spPr>
          <a:xfrm flipV="1">
            <a:off x="2373790" y="3689182"/>
            <a:ext cx="484511" cy="1219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2792158" y="3439933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(3, 2)</a:t>
            </a:r>
            <a:endParaRPr lang="ja-JP" altLang="en-US" sz="2400" dirty="0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grpSp>
        <p:nvGrpSpPr>
          <p:cNvPr id="90" name="グループ化 89"/>
          <p:cNvGrpSpPr/>
          <p:nvPr/>
        </p:nvGrpSpPr>
        <p:grpSpPr>
          <a:xfrm>
            <a:off x="3514369" y="3447047"/>
            <a:ext cx="2512226" cy="819031"/>
            <a:chOff x="3514369" y="3447047"/>
            <a:chExt cx="2512226" cy="819031"/>
          </a:xfrm>
        </p:grpSpPr>
        <p:sp>
          <p:nvSpPr>
            <p:cNvPr id="83" name="正方形/長方形 82"/>
            <p:cNvSpPr/>
            <p:nvPr/>
          </p:nvSpPr>
          <p:spPr>
            <a:xfrm>
              <a:off x="3514369" y="3447047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(5.1, 4)</a:t>
              </a:r>
              <a:r>
                <a:rPr lang="en-US" altLang="ja-JP" sz="2400" dirty="0" smtClean="0">
                  <a:sym typeface="Wingdings" panose="05000000000000000000" pitchFamily="2" charset="2"/>
                </a:rPr>
                <a:t> </a:t>
              </a:r>
              <a:r>
                <a:rPr lang="en-US" altLang="ja-JP" sz="2400" dirty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(5, </a:t>
              </a:r>
              <a:r>
                <a:rPr lang="en-US" altLang="ja-JP" sz="2400" dirty="0"/>
                <a:t>4</a:t>
              </a:r>
              <a:r>
                <a:rPr lang="en-US" altLang="ja-JP" sz="2400" dirty="0" smtClean="0"/>
                <a:t>)</a:t>
              </a:r>
              <a:endParaRPr lang="ja-JP" altLang="en-US" sz="2400" dirty="0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4060946" y="3896746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は</a:t>
              </a:r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四捨五入</a:t>
              </a:r>
              <a:endParaRPr lang="ja-JP" altLang="en-US" dirty="0"/>
            </a:p>
          </p:txBody>
        </p:sp>
      </p:grpSp>
      <p:grpSp>
        <p:nvGrpSpPr>
          <p:cNvPr id="91" name="グループ化 90"/>
          <p:cNvGrpSpPr/>
          <p:nvPr/>
        </p:nvGrpSpPr>
        <p:grpSpPr>
          <a:xfrm>
            <a:off x="5946486" y="3689182"/>
            <a:ext cx="3578636" cy="1173417"/>
            <a:chOff x="5946486" y="3689182"/>
            <a:chExt cx="3578636" cy="1173417"/>
          </a:xfrm>
        </p:grpSpPr>
        <p:sp>
          <p:nvSpPr>
            <p:cNvPr id="85" name="正方形/長方形 84"/>
            <p:cNvSpPr/>
            <p:nvPr/>
          </p:nvSpPr>
          <p:spPr>
            <a:xfrm>
              <a:off x="9094303" y="4431780"/>
              <a:ext cx="430819" cy="4308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7" name="直線コネクタ 86"/>
            <p:cNvCxnSpPr>
              <a:stCxn id="89" idx="1"/>
            </p:cNvCxnSpPr>
            <p:nvPr/>
          </p:nvCxnSpPr>
          <p:spPr>
            <a:xfrm flipH="1" flipV="1">
              <a:off x="5946486" y="3689182"/>
              <a:ext cx="3326183" cy="919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円/楕円 88"/>
            <p:cNvSpPr/>
            <p:nvPr/>
          </p:nvSpPr>
          <p:spPr>
            <a:xfrm>
              <a:off x="9259030" y="459548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1.7</a:t>
            </a:r>
            <a:r>
              <a:rPr kumimoji="1" lang="ja-JP" altLang="en-US" sz="2400" dirty="0" smtClean="0"/>
              <a:t>倍，</a:t>
            </a:r>
            <a:r>
              <a:rPr kumimoji="1" lang="en-US" altLang="ja-JP" sz="2400" dirty="0" smtClean="0"/>
              <a:t>Y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2</a:t>
            </a:r>
            <a:r>
              <a:rPr kumimoji="1" lang="ja-JP" altLang="en-US" sz="2400" dirty="0" smtClean="0"/>
              <a:t>倍に拡大する変換を考える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565229" y="2755800"/>
            <a:ext cx="170271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(1, </a:t>
            </a:r>
            <a:r>
              <a:rPr lang="en-US" altLang="ja-JP" sz="2400" dirty="0"/>
              <a:t>1</a:t>
            </a:r>
            <a:r>
              <a:rPr lang="en-US" altLang="ja-JP" sz="2400" dirty="0" smtClean="0"/>
              <a:t>)</a:t>
            </a:r>
            <a:r>
              <a:rPr lang="en-US" altLang="ja-JP" sz="2400" dirty="0" smtClean="0">
                <a:sym typeface="Wingdings" panose="05000000000000000000" pitchFamily="2" charset="2"/>
              </a:rPr>
              <a:t>(2,2)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2,4)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2,6)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(3,4)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(7,4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(7,6)</a:t>
            </a:r>
            <a:endParaRPr lang="en-US" altLang="ja-JP" sz="2400" dirty="0">
              <a:sym typeface="Wingdings" panose="05000000000000000000" pitchFamily="2" charset="2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24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各画素を変換先に移動すると、飛び飛びの画像ができてしまう（拡大時）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ほしかったのはもっと密な画像</a:t>
            </a:r>
            <a:r>
              <a:rPr kumimoji="1" lang="en-US" altLang="ja-JP" sz="2400" dirty="0" smtClean="0"/>
              <a:t>… </a:t>
            </a:r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そこで、通常は逆変換を考えます！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71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8665399" y="443630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8834243" y="4597980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5915452" y="3723553"/>
            <a:ext cx="2918791" cy="920994"/>
            <a:chOff x="5915452" y="3723553"/>
            <a:chExt cx="2918791" cy="920994"/>
          </a:xfrm>
        </p:grpSpPr>
        <p:sp>
          <p:nvSpPr>
            <p:cNvPr id="65" name="正方形/長方形 64"/>
            <p:cNvSpPr/>
            <p:nvPr/>
          </p:nvSpPr>
          <p:spPr>
            <a:xfrm>
              <a:off x="5915452" y="3723553"/>
              <a:ext cx="1197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 smtClean="0"/>
                <a:t>(4, 4)</a:t>
              </a:r>
              <a:endParaRPr lang="ja-JP" altLang="en-US" sz="2400" dirty="0"/>
            </a:p>
          </p:txBody>
        </p:sp>
        <p:cxnSp>
          <p:nvCxnSpPr>
            <p:cNvPr id="77" name="直線コネクタ 76"/>
            <p:cNvCxnSpPr>
              <a:stCxn id="46" idx="2"/>
            </p:cNvCxnSpPr>
            <p:nvPr/>
          </p:nvCxnSpPr>
          <p:spPr>
            <a:xfrm flipH="1" flipV="1">
              <a:off x="7003312" y="3980614"/>
              <a:ext cx="1830931" cy="663933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/>
          <p:cNvGrpSpPr/>
          <p:nvPr/>
        </p:nvGrpSpPr>
        <p:grpSpPr>
          <a:xfrm>
            <a:off x="3998414" y="3715338"/>
            <a:ext cx="2141933" cy="847427"/>
            <a:chOff x="3998414" y="3715338"/>
            <a:chExt cx="2141933" cy="847427"/>
          </a:xfrm>
        </p:grpSpPr>
        <p:sp>
          <p:nvSpPr>
            <p:cNvPr id="21" name="正方形/長方形 20"/>
            <p:cNvSpPr/>
            <p:nvPr/>
          </p:nvSpPr>
          <p:spPr>
            <a:xfrm>
              <a:off x="3998414" y="3715338"/>
              <a:ext cx="2141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/>
                <a:t>(2, 2) </a:t>
              </a:r>
              <a:r>
                <a:rPr lang="en-US" altLang="ja-JP" sz="2400" dirty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/>
                <a:t>(2.3, 2)</a:t>
              </a:r>
              <a:endParaRPr lang="ja-JP" altLang="en-US" sz="2400" dirty="0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4223973" y="4193433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少数は四捨五入</a:t>
              </a:r>
              <a:endParaRPr lang="ja-JP" altLang="en-US" dirty="0"/>
            </a:p>
          </p:txBody>
        </p:sp>
      </p:grpSp>
      <p:cxnSp>
        <p:nvCxnSpPr>
          <p:cNvPr id="79" name="直線コネクタ 78"/>
          <p:cNvCxnSpPr>
            <a:endCxn id="21" idx="1"/>
          </p:cNvCxnSpPr>
          <p:nvPr/>
        </p:nvCxnSpPr>
        <p:spPr>
          <a:xfrm flipV="1">
            <a:off x="1916404" y="3946171"/>
            <a:ext cx="2082010" cy="1019321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8100</TotalTime>
  <Words>2432</Words>
  <Application>Microsoft Office PowerPoint</Application>
  <PresentationFormat>ワイド画面</PresentationFormat>
  <Paragraphs>740</Paragraphs>
  <Slides>36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デジタルメディア処理2</vt:lpstr>
      <vt:lpstr>デジタルメディア処理２、2017（前期）</vt:lpstr>
      <vt:lpstr>Contents</vt:lpstr>
      <vt:lpstr>復習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画像の補間</vt:lpstr>
      <vt:lpstr>なぜ画像補間が必要か？</vt:lpstr>
      <vt:lpstr>なぜ画像補間が必要か？</vt:lpstr>
      <vt:lpstr>補間法（1D）</vt:lpstr>
      <vt:lpstr>補間法（1D）: Nearest Neighbor </vt:lpstr>
      <vt:lpstr>補間法（1D）: Linear Interpolation</vt:lpstr>
      <vt:lpstr>補間法（1D）: Hermite Cubic Spline Interpolation</vt:lpstr>
      <vt:lpstr>補間法（1D）: Hermite Cubic Spline Interpolation</vt:lpstr>
      <vt:lpstr>補間法（1D）: Cubic Convolution Interpolation [1]</vt:lpstr>
      <vt:lpstr>補間法（1D）: Cubic Convolution Interpolation [1]</vt:lpstr>
      <vt:lpstr>補間法（2D）</vt:lpstr>
      <vt:lpstr>補間法（2D）: Nearest neighbor</vt:lpstr>
      <vt:lpstr>補間法（2D）: Linear Interpolation</vt:lpstr>
      <vt:lpstr>補間法（2D）: Bicubic Convolution Interpolation</vt:lpstr>
      <vt:lpstr>画像の補間法 : 例</vt:lpstr>
      <vt:lpstr>まとめ: 画像の補間法</vt:lpstr>
      <vt:lpstr>イメージモザイキング（パノラマ合成）</vt:lpstr>
      <vt:lpstr>イメージモザイキング</vt:lpstr>
      <vt:lpstr>パノラマ合成1: 入力画像について特頂点を検出する</vt:lpstr>
      <vt:lpstr>パノラマ合成2. 特徴点の対応付け</vt:lpstr>
      <vt:lpstr>パノラマ合成3.  変換行列の計算</vt:lpstr>
      <vt:lpstr>パノラマ合成4. 画像の合成</vt:lpstr>
      <vt:lpstr>まとめ: 画像の変換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339</cp:revision>
  <cp:lastPrinted>2017-03-27T05:08:24Z</cp:lastPrinted>
  <dcterms:created xsi:type="dcterms:W3CDTF">2017-01-19T02:23:36Z</dcterms:created>
  <dcterms:modified xsi:type="dcterms:W3CDTF">2017-05-24T11:14:31Z</dcterms:modified>
</cp:coreProperties>
</file>